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Lst>
  <p:notesMasterIdLst>
    <p:notesMasterId r:id="rId9"/>
  </p:notesMasterIdLst>
  <p:handoutMasterIdLst>
    <p:handoutMasterId r:id="rId10"/>
  </p:handoutMasterIdLst>
  <p:sldIdLst>
    <p:sldId id="256" r:id="rId2"/>
    <p:sldId id="640" r:id="rId3"/>
    <p:sldId id="646" r:id="rId4"/>
    <p:sldId id="642" r:id="rId5"/>
    <p:sldId id="644" r:id="rId6"/>
    <p:sldId id="641" r:id="rId7"/>
    <p:sldId id="647"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33"/>
    <a:srgbClr val="660066"/>
    <a:srgbClr val="FF3300"/>
    <a:srgbClr val="FF9900"/>
    <a:srgbClr val="00CC66"/>
    <a:srgbClr val="009999"/>
    <a:srgbClr val="33CCCC"/>
    <a:srgbClr val="CC99FF"/>
    <a:srgbClr val="00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65" d="100"/>
          <a:sy n="65" d="100"/>
        </p:scale>
        <p:origin x="-967" y="-10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6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75" b="1" i="0" u="none" strike="noStrike" baseline="0">
                <a:solidFill>
                  <a:schemeClr val="tx1"/>
                </a:solidFill>
                <a:latin typeface="Times New Roman"/>
                <a:ea typeface="Times New Roman"/>
                <a:cs typeface="Times New Roman"/>
              </a:defRPr>
            </a:pPr>
            <a:r>
              <a:rPr lang="en-US"/>
              <a:t>Anemia Prevalence'99</a:t>
            </a:r>
          </a:p>
        </c:rich>
      </c:tx>
      <c:layout>
        <c:manualLayout>
          <c:xMode val="edge"/>
          <c:yMode val="edge"/>
          <c:x val="0.15032679738562091"/>
          <c:y val="0"/>
        </c:manualLayout>
      </c:layout>
      <c:spPr>
        <a:noFill/>
        <a:ln w="26757">
          <a:noFill/>
        </a:ln>
      </c:spPr>
    </c:title>
    <c:plotArea>
      <c:layout>
        <c:manualLayout>
          <c:layoutTarget val="inner"/>
          <c:xMode val="edge"/>
          <c:yMode val="edge"/>
          <c:x val="0.13725490196078433"/>
          <c:y val="0.171875"/>
          <c:w val="0.82679738562091498"/>
          <c:h val="0.42968750000000011"/>
        </c:manualLayout>
      </c:layout>
      <c:barChart>
        <c:barDir val="col"/>
        <c:grouping val="clustered"/>
        <c:ser>
          <c:idx val="0"/>
          <c:order val="0"/>
          <c:tx>
            <c:strRef>
              <c:f>Sheet1!$A$2</c:f>
              <c:strCache>
                <c:ptCount val="1"/>
              </c:strCache>
            </c:strRef>
          </c:tx>
          <c:spPr>
            <a:solidFill>
              <a:srgbClr val="0000FF"/>
            </a:solidFill>
            <a:ln w="13378">
              <a:solidFill>
                <a:schemeClr val="tx1"/>
              </a:solidFill>
              <a:prstDash val="solid"/>
            </a:ln>
          </c:spPr>
          <c:cat>
            <c:strRef>
              <c:f>Sheet1!$B$1:$F$1</c:f>
              <c:strCache>
                <c:ptCount val="5"/>
                <c:pt idx="0">
                  <c:v>1-2 y. old</c:v>
                </c:pt>
                <c:pt idx="1">
                  <c:v>2-5 y. old</c:v>
                </c:pt>
                <c:pt idx="2">
                  <c:v>6-11 y. old</c:v>
                </c:pt>
                <c:pt idx="3">
                  <c:v>Adolescents</c:v>
                </c:pt>
                <c:pt idx="4">
                  <c:v>Women</c:v>
                </c:pt>
              </c:strCache>
            </c:strRef>
          </c:cat>
          <c:val>
            <c:numRef>
              <c:f>Sheet1!$B$2:$F$2</c:f>
              <c:numCache>
                <c:formatCode>General</c:formatCode>
                <c:ptCount val="5"/>
                <c:pt idx="0">
                  <c:v>29</c:v>
                </c:pt>
                <c:pt idx="1">
                  <c:v>5</c:v>
                </c:pt>
                <c:pt idx="2">
                  <c:v>4</c:v>
                </c:pt>
                <c:pt idx="3">
                  <c:v>6</c:v>
                </c:pt>
                <c:pt idx="4">
                  <c:v>12</c:v>
                </c:pt>
              </c:numCache>
            </c:numRef>
          </c:val>
        </c:ser>
        <c:ser>
          <c:idx val="1"/>
          <c:order val="1"/>
          <c:tx>
            <c:strRef>
              <c:f>Sheet1!$A$3</c:f>
              <c:strCache>
                <c:ptCount val="1"/>
              </c:strCache>
            </c:strRef>
          </c:tx>
          <c:spPr>
            <a:solidFill>
              <a:schemeClr val="accent2"/>
            </a:solidFill>
            <a:ln w="13378">
              <a:solidFill>
                <a:schemeClr val="tx1"/>
              </a:solidFill>
              <a:prstDash val="solid"/>
            </a:ln>
          </c:spPr>
          <c:cat>
            <c:strRef>
              <c:f>Sheet1!$B$1:$F$1</c:f>
              <c:strCache>
                <c:ptCount val="5"/>
                <c:pt idx="0">
                  <c:v>1-2 y. old</c:v>
                </c:pt>
                <c:pt idx="1">
                  <c:v>2-5 y. old</c:v>
                </c:pt>
                <c:pt idx="2">
                  <c:v>6-11 y. old</c:v>
                </c:pt>
                <c:pt idx="3">
                  <c:v>Adolescents</c:v>
                </c:pt>
                <c:pt idx="4">
                  <c:v>Women</c:v>
                </c:pt>
              </c:strCache>
            </c:strRef>
          </c:cat>
          <c:val>
            <c:numRef>
              <c:f>Sheet1!$B$3:$F$3</c:f>
              <c:numCache>
                <c:formatCode>General</c:formatCode>
                <c:ptCount val="5"/>
              </c:numCache>
            </c:numRef>
          </c:val>
        </c:ser>
        <c:axId val="82396672"/>
        <c:axId val="82402304"/>
      </c:barChart>
      <c:catAx>
        <c:axId val="82396672"/>
        <c:scaling>
          <c:orientation val="minMax"/>
        </c:scaling>
        <c:axPos val="b"/>
        <c:numFmt formatCode="General" sourceLinked="1"/>
        <c:tickLblPos val="nextTo"/>
        <c:spPr>
          <a:ln w="3345">
            <a:solidFill>
              <a:schemeClr val="tx1"/>
            </a:solidFill>
            <a:prstDash val="solid"/>
          </a:ln>
        </c:spPr>
        <c:txPr>
          <a:bodyPr rot="-5400000" vert="horz"/>
          <a:lstStyle/>
          <a:p>
            <a:pPr>
              <a:defRPr sz="1053" b="0" i="0" u="none" strike="noStrike" baseline="0">
                <a:solidFill>
                  <a:schemeClr val="tx1"/>
                </a:solidFill>
                <a:latin typeface="Tahoma"/>
                <a:ea typeface="Tahoma"/>
                <a:cs typeface="Tahoma"/>
              </a:defRPr>
            </a:pPr>
            <a:endParaRPr lang="en-US"/>
          </a:p>
        </c:txPr>
        <c:crossAx val="82402304"/>
        <c:crosses val="autoZero"/>
        <c:auto val="1"/>
        <c:lblAlgn val="ctr"/>
        <c:lblOffset val="100"/>
        <c:tickLblSkip val="1"/>
        <c:tickMarkSkip val="1"/>
      </c:catAx>
      <c:valAx>
        <c:axId val="82402304"/>
        <c:scaling>
          <c:orientation val="minMax"/>
          <c:max val="40"/>
        </c:scaling>
        <c:axPos val="l"/>
        <c:majorGridlines>
          <c:spPr>
            <a:ln w="3345">
              <a:solidFill>
                <a:schemeClr val="tx1"/>
              </a:solidFill>
              <a:prstDash val="solid"/>
            </a:ln>
          </c:spPr>
        </c:majorGridlines>
        <c:numFmt formatCode="General" sourceLinked="1"/>
        <c:tickLblPos val="nextTo"/>
        <c:spPr>
          <a:ln w="3345">
            <a:solidFill>
              <a:schemeClr val="tx1"/>
            </a:solidFill>
            <a:prstDash val="solid"/>
          </a:ln>
        </c:spPr>
        <c:txPr>
          <a:bodyPr rot="0" vert="horz"/>
          <a:lstStyle/>
          <a:p>
            <a:pPr>
              <a:defRPr sz="1053" b="0" i="0" u="none" strike="noStrike" baseline="0">
                <a:solidFill>
                  <a:schemeClr val="tx1"/>
                </a:solidFill>
                <a:latin typeface="Times New Roman"/>
                <a:ea typeface="Times New Roman"/>
                <a:cs typeface="Times New Roman"/>
              </a:defRPr>
            </a:pPr>
            <a:endParaRPr lang="en-US"/>
          </a:p>
        </c:txPr>
        <c:crossAx val="82396672"/>
        <c:crosses val="autoZero"/>
        <c:crossBetween val="between"/>
        <c:majorUnit val="10"/>
      </c:valAx>
      <c:spPr>
        <a:noFill/>
        <a:ln w="13378">
          <a:solidFill>
            <a:schemeClr val="tx1"/>
          </a:solidFill>
          <a:prstDash val="solid"/>
        </a:ln>
      </c:spPr>
    </c:plotArea>
    <c:plotVisOnly val="1"/>
    <c:dispBlanksAs val="gap"/>
  </c:chart>
  <c:spPr>
    <a:solidFill>
      <a:schemeClr val="bg1"/>
    </a:solidFill>
    <a:ln w="40135">
      <a:solidFill>
        <a:srgbClr val="FF00FF"/>
      </a:solidFill>
      <a:prstDash val="solid"/>
    </a:ln>
  </c:spPr>
  <c:txPr>
    <a:bodyPr/>
    <a:lstStyle/>
    <a:p>
      <a:pPr>
        <a:defRPr sz="1896" b="1" i="0" u="none" strike="noStrike" baseline="0">
          <a:solidFill>
            <a:schemeClr val="tx1"/>
          </a:solidFill>
          <a:latin typeface="Comic Sans MS"/>
          <a:ea typeface="Comic Sans MS"/>
          <a:cs typeface="Comic Sans M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150" b="1" i="0" u="none" strike="noStrike" baseline="0">
                <a:solidFill>
                  <a:schemeClr val="tx1"/>
                </a:solidFill>
                <a:latin typeface="Times New Roman"/>
                <a:ea typeface="Times New Roman"/>
                <a:cs typeface="Times New Roman"/>
              </a:defRPr>
            </a:pPr>
            <a:r>
              <a:rPr lang="en-US" sz="1600" dirty="0"/>
              <a:t>Anemia in 1-2 year old Children After Fortification of Milk</a:t>
            </a:r>
          </a:p>
        </c:rich>
      </c:tx>
      <c:layout>
        <c:manualLayout>
          <c:xMode val="edge"/>
          <c:yMode val="edge"/>
          <c:x val="0.16129032258064521"/>
          <c:y val="1.1673151750972765E-2"/>
        </c:manualLayout>
      </c:layout>
      <c:spPr>
        <a:noFill/>
        <a:ln w="26550">
          <a:noFill/>
        </a:ln>
      </c:spPr>
    </c:title>
    <c:plotArea>
      <c:layout>
        <c:manualLayout>
          <c:layoutTarget val="inner"/>
          <c:xMode val="edge"/>
          <c:yMode val="edge"/>
          <c:x val="0.16129032258064521"/>
          <c:y val="0.27626459143968884"/>
          <c:w val="0.79999999999999993"/>
          <c:h val="0.47470817120622572"/>
        </c:manualLayout>
      </c:layout>
      <c:barChart>
        <c:barDir val="col"/>
        <c:grouping val="clustered"/>
        <c:ser>
          <c:idx val="0"/>
          <c:order val="0"/>
          <c:tx>
            <c:strRef>
              <c:f>Sheet1!$A$2</c:f>
              <c:strCache>
                <c:ptCount val="1"/>
              </c:strCache>
            </c:strRef>
          </c:tx>
          <c:spPr>
            <a:solidFill>
              <a:srgbClr val="0000FF"/>
            </a:solidFill>
            <a:ln w="13275">
              <a:solidFill>
                <a:schemeClr val="tx1"/>
              </a:solidFill>
              <a:prstDash val="solid"/>
            </a:ln>
          </c:spPr>
          <c:cat>
            <c:numRef>
              <c:f>Sheet1!$B$1:$C$1</c:f>
              <c:numCache>
                <c:formatCode>General</c:formatCode>
                <c:ptCount val="2"/>
                <c:pt idx="0">
                  <c:v>1999</c:v>
                </c:pt>
                <c:pt idx="1">
                  <c:v>2000</c:v>
                </c:pt>
              </c:numCache>
            </c:numRef>
          </c:cat>
          <c:val>
            <c:numRef>
              <c:f>Sheet1!$B$2:$C$2</c:f>
              <c:numCache>
                <c:formatCode>General</c:formatCode>
                <c:ptCount val="2"/>
                <c:pt idx="0">
                  <c:v>28.8</c:v>
                </c:pt>
                <c:pt idx="1">
                  <c:v>8.8000000000000007</c:v>
                </c:pt>
              </c:numCache>
            </c:numRef>
          </c:val>
        </c:ser>
        <c:ser>
          <c:idx val="1"/>
          <c:order val="1"/>
          <c:tx>
            <c:strRef>
              <c:f>Sheet1!$A$3</c:f>
              <c:strCache>
                <c:ptCount val="1"/>
              </c:strCache>
            </c:strRef>
          </c:tx>
          <c:spPr>
            <a:solidFill>
              <a:schemeClr val="accent2"/>
            </a:solidFill>
            <a:ln w="13275">
              <a:solidFill>
                <a:schemeClr val="tx1"/>
              </a:solidFill>
              <a:prstDash val="solid"/>
            </a:ln>
          </c:spPr>
          <c:cat>
            <c:numRef>
              <c:f>Sheet1!$B$1:$C$1</c:f>
              <c:numCache>
                <c:formatCode>General</c:formatCode>
                <c:ptCount val="2"/>
                <c:pt idx="0">
                  <c:v>1999</c:v>
                </c:pt>
                <c:pt idx="1">
                  <c:v>2000</c:v>
                </c:pt>
              </c:numCache>
            </c:numRef>
          </c:cat>
          <c:val>
            <c:numRef>
              <c:f>Sheet1!$B$3:$C$3</c:f>
              <c:numCache>
                <c:formatCode>General</c:formatCode>
                <c:ptCount val="2"/>
              </c:numCache>
            </c:numRef>
          </c:val>
        </c:ser>
        <c:ser>
          <c:idx val="2"/>
          <c:order val="2"/>
          <c:tx>
            <c:strRef>
              <c:f>Sheet1!$A$4</c:f>
              <c:strCache>
                <c:ptCount val="1"/>
              </c:strCache>
            </c:strRef>
          </c:tx>
          <c:spPr>
            <a:solidFill>
              <a:schemeClr val="hlink"/>
            </a:solidFill>
            <a:ln w="13275">
              <a:solidFill>
                <a:schemeClr val="tx1"/>
              </a:solidFill>
              <a:prstDash val="solid"/>
            </a:ln>
          </c:spPr>
          <c:cat>
            <c:numRef>
              <c:f>Sheet1!$B$1:$C$1</c:f>
              <c:numCache>
                <c:formatCode>General</c:formatCode>
                <c:ptCount val="2"/>
                <c:pt idx="0">
                  <c:v>1999</c:v>
                </c:pt>
                <c:pt idx="1">
                  <c:v>2000</c:v>
                </c:pt>
              </c:numCache>
            </c:numRef>
          </c:cat>
          <c:val>
            <c:numRef>
              <c:f>Sheet1!$B$4:$C$4</c:f>
              <c:numCache>
                <c:formatCode>General</c:formatCode>
                <c:ptCount val="2"/>
              </c:numCache>
            </c:numRef>
          </c:val>
        </c:ser>
        <c:axId val="97462144"/>
        <c:axId val="97468800"/>
      </c:barChart>
      <c:catAx>
        <c:axId val="97462144"/>
        <c:scaling>
          <c:orientation val="minMax"/>
        </c:scaling>
        <c:axPos val="b"/>
        <c:numFmt formatCode="General" sourceLinked="1"/>
        <c:tickLblPos val="nextTo"/>
        <c:spPr>
          <a:ln w="3319">
            <a:solidFill>
              <a:schemeClr val="tx1"/>
            </a:solidFill>
            <a:prstDash val="solid"/>
          </a:ln>
        </c:spPr>
        <c:txPr>
          <a:bodyPr rot="-5400000" vert="horz"/>
          <a:lstStyle/>
          <a:p>
            <a:pPr>
              <a:defRPr sz="1200" b="0" i="0" u="none" strike="noStrike" baseline="0">
                <a:solidFill>
                  <a:schemeClr val="tx1"/>
                </a:solidFill>
                <a:latin typeface="Tahoma"/>
                <a:ea typeface="Tahoma"/>
                <a:cs typeface="Tahoma"/>
              </a:defRPr>
            </a:pPr>
            <a:endParaRPr lang="en-US"/>
          </a:p>
        </c:txPr>
        <c:crossAx val="97468800"/>
        <c:crosses val="autoZero"/>
        <c:auto val="1"/>
        <c:lblAlgn val="ctr"/>
        <c:lblOffset val="100"/>
        <c:tickLblSkip val="1"/>
        <c:tickMarkSkip val="1"/>
      </c:catAx>
      <c:valAx>
        <c:axId val="97468800"/>
        <c:scaling>
          <c:orientation val="minMax"/>
        </c:scaling>
        <c:axPos val="l"/>
        <c:majorGridlines>
          <c:spPr>
            <a:ln w="3319">
              <a:solidFill>
                <a:schemeClr val="tx1"/>
              </a:solidFill>
              <a:prstDash val="solid"/>
            </a:ln>
          </c:spPr>
        </c:majorGridlines>
        <c:numFmt formatCode="General" sourceLinked="1"/>
        <c:tickLblPos val="nextTo"/>
        <c:spPr>
          <a:ln w="3319">
            <a:solidFill>
              <a:schemeClr val="tx1"/>
            </a:solidFill>
            <a:prstDash val="solid"/>
          </a:ln>
        </c:spPr>
        <c:txPr>
          <a:bodyPr rot="0" vert="horz"/>
          <a:lstStyle/>
          <a:p>
            <a:pPr>
              <a:defRPr sz="1254" b="0" i="0" u="none" strike="noStrike" baseline="0">
                <a:solidFill>
                  <a:schemeClr val="tx1"/>
                </a:solidFill>
                <a:latin typeface="Times New Roman"/>
                <a:ea typeface="Times New Roman"/>
                <a:cs typeface="Times New Roman"/>
              </a:defRPr>
            </a:pPr>
            <a:endParaRPr lang="en-US"/>
          </a:p>
        </c:txPr>
        <c:crossAx val="97462144"/>
        <c:crosses val="autoZero"/>
        <c:crossBetween val="between"/>
        <c:majorUnit val="10"/>
      </c:valAx>
      <c:spPr>
        <a:noFill/>
        <a:ln w="26550">
          <a:noFill/>
        </a:ln>
      </c:spPr>
    </c:plotArea>
    <c:plotVisOnly val="1"/>
    <c:dispBlanksAs val="gap"/>
  </c:chart>
  <c:spPr>
    <a:solidFill>
      <a:schemeClr val="bg1"/>
    </a:solidFill>
    <a:ln w="39825">
      <a:solidFill>
        <a:srgbClr val="FF00FF"/>
      </a:solidFill>
      <a:prstDash val="solid"/>
    </a:ln>
  </c:spPr>
  <c:txPr>
    <a:bodyPr/>
    <a:lstStyle/>
    <a:p>
      <a:pPr>
        <a:defRPr sz="1881" b="1" i="0" u="none" strike="noStrike" baseline="0">
          <a:solidFill>
            <a:schemeClr val="tx1"/>
          </a:solidFill>
          <a:latin typeface="Comic Sans MS"/>
          <a:ea typeface="Comic Sans MS"/>
          <a:cs typeface="Comic Sans MS"/>
        </a:defRPr>
      </a:pPr>
      <a:endParaRPr lang="en-US"/>
    </a:p>
  </c:tx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402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402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402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5A3947DE-A09F-4E09-BFDE-942B3B0400F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17AF03A-152D-499E-815A-5F14F0EE116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91000"/>
            <a:ext cx="5715000" cy="4114800"/>
          </a:xfrm>
        </p:spPr>
        <p:txBody>
          <a:bodyPr>
            <a:normAutofit/>
          </a:bodyPr>
          <a:lstStyle/>
          <a:p>
            <a:r>
              <a:rPr lang="en-US" dirty="0" smtClean="0"/>
              <a:t>The human being requires the permanent and constant supply of several types of nutrients through the diet to growth, work, and keep a healthy status. Nutrients can be classified in three groups:</a:t>
            </a:r>
          </a:p>
          <a:p>
            <a:pPr>
              <a:buFontTx/>
              <a:buChar char="-"/>
            </a:pPr>
            <a:r>
              <a:rPr lang="en-US" dirty="0" smtClean="0"/>
              <a:t>Macronutrients: fats, proteins and carbohydrates t(starch and sugars) that supply the main building blocks of the body and the  biological fuel  for all human activities.</a:t>
            </a:r>
          </a:p>
          <a:p>
            <a:pPr>
              <a:buFontTx/>
              <a:buChar char="-"/>
            </a:pPr>
            <a:r>
              <a:rPr lang="en-US" dirty="0" smtClean="0"/>
              <a:t>Semi-micro nutrients: such as essential fatty acids, essential amino acids, and the minerals calcium, magnesium and phosphorus, which come  combined with some special sources of macronutrients  such as fish and seed fats, animal proteins, and milk.  These are a group of pre-formed nutrients that human metabolism cannot synthesize and therefore the diet should provide them in the exact form.  These nutrients are needed to create membrane cells, special features of active proteins such as the enzymes, the body hard structures (bones and teeth), and hormones  an other inter-cell chemical messengers .</a:t>
            </a:r>
          </a:p>
          <a:p>
            <a:pPr>
              <a:buFontTx/>
              <a:buChar char="-"/>
            </a:pPr>
            <a:r>
              <a:rPr lang="en-US" dirty="0" smtClean="0"/>
              <a:t> Micronutrients: which include minerals and vitamins and that should  also be supplied  in the final forms by the diet.  As its name identify them, they are required in minute amounts because they are highly reactive, and therefore used for catalysis of enzymatic reactions, regulation, and many functions, including vision. </a:t>
            </a:r>
          </a:p>
          <a:p>
            <a:r>
              <a:rPr lang="en-US" dirty="0" smtClean="0"/>
              <a:t>No matter the type of nutrients, all of them are naturally delivered by FOODS.</a:t>
            </a:r>
            <a:endParaRPr lang="en-US" dirty="0"/>
          </a:p>
        </p:txBody>
      </p:sp>
      <p:sp>
        <p:nvSpPr>
          <p:cNvPr id="4" name="Slide Number Placeholder 3"/>
          <p:cNvSpPr>
            <a:spLocks noGrp="1"/>
          </p:cNvSpPr>
          <p:nvPr>
            <p:ph type="sldNum" sz="quarter" idx="10"/>
          </p:nvPr>
        </p:nvSpPr>
        <p:spPr/>
        <p:txBody>
          <a:bodyPr/>
          <a:lstStyle/>
          <a:p>
            <a:pPr>
              <a:defRPr/>
            </a:pPr>
            <a:fld id="{417AF03A-152D-499E-815A-5F14F0EE1165}" type="slidenum">
              <a:rPr lang="en-US" smtClean="0"/>
              <a:pPr>
                <a:defRPr/>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02509F-C964-4422-AA3A-4AC6E5167715}" type="slidenum">
              <a:rPr lang="en-US"/>
              <a:pPr/>
              <a:t>6</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a:xfrm>
            <a:off x="914400" y="4343400"/>
            <a:ext cx="5334000" cy="4114800"/>
          </a:xfrm>
        </p:spPr>
        <p:txBody>
          <a:bodyPr/>
          <a:lstStyle/>
          <a:p>
            <a:pPr>
              <a:buFontTx/>
              <a:buChar char="•"/>
            </a:pPr>
            <a:r>
              <a:rPr lang="en-US"/>
              <a:t> Chile is placed as an example of the positive effect of food fortification, and it is the only country where iron fortification has showing impact in true-life programs.  Anemia prevalence was very low in Chile during the 90’s, excepting children from 1-2 years old, and it was attributed to the consumption of large amounts of white wheat flour fortified with 30 mg/kg iron from ferrous sulfate, plus vitamins of the complex B. The evidence is indirect, because the environmental and economical situation of Chile also improved during the same period, but in any case, it is logical to expect an impact in the iron status, because 7.5 mg/day of a good quality iron is being supplied through fortified flour.</a:t>
            </a:r>
          </a:p>
          <a:p>
            <a:pPr>
              <a:buFontTx/>
              <a:buChar char="•"/>
            </a:pPr>
            <a:r>
              <a:rPr lang="en-US"/>
              <a:t> Despite the presence of fortified wheat flour, infants in Chile still showed high prevalence of anemia. This situation was corrected within a short period of time by means of the addition of iron (as ferrous sulfate) plus a high amount of vitamin C to milk distributed in social program. In one year, anemia prevalence reduced from 28.8% to 8.8%, and this achievement has been maintained until now. Milk for children in Chile also contains vitamin A and zinc.</a:t>
            </a:r>
          </a:p>
          <a:p>
            <a:pPr>
              <a:buFontTx/>
              <a:buChar char="•"/>
            </a:pPr>
            <a:r>
              <a:rPr lang="en-US"/>
              <a:t> It is important to point out here, that the daily consumption amount of milk in Chile is 650 mL, and that of wheat flour is 250 g/day. </a:t>
            </a:r>
          </a:p>
          <a:p>
            <a:pPr>
              <a:buFontTx/>
              <a:buChar char="•"/>
            </a:pPr>
            <a:r>
              <a:rPr lang="en-US"/>
              <a:t> As lessons learned from this case is that a positive iron fortification program mainly depends on the use of a good quality iron source, and a large consumption pattern of the fortified food by the at-risk individuals. Presence of other micronutrients is also important.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3"/>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0668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7010400" y="6381750"/>
            <a:ext cx="2133600" cy="476250"/>
          </a:xfrm>
          <a:prstGeom prst="rect">
            <a:avLst/>
          </a:prstGeom>
          <a:ln/>
        </p:spPr>
        <p:txBody>
          <a:bodyPr/>
          <a:lstStyle>
            <a:lvl1pPr>
              <a:defRPr>
                <a:solidFill>
                  <a:srgbClr val="FFFF99"/>
                </a:solidFill>
              </a:defRPr>
            </a:lvl1pPr>
          </a:lstStyle>
          <a:p>
            <a:pPr>
              <a:defRPr/>
            </a:pPr>
            <a:fld id="{D494AFDF-787E-4F84-BA7B-F18E74B4881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5543" name="Rectangle 7"/>
          <p:cNvSpPr>
            <a:spLocks noChangeArrowheads="1"/>
          </p:cNvSpPr>
          <p:nvPr/>
        </p:nvSpPr>
        <p:spPr bwMode="auto">
          <a:xfrm>
            <a:off x="0" y="0"/>
            <a:ext cx="9144000" cy="685800"/>
          </a:xfrm>
          <a:prstGeom prst="rect">
            <a:avLst/>
          </a:prstGeom>
          <a:gradFill rotWithShape="1">
            <a:gsLst>
              <a:gs pos="0">
                <a:srgbClr val="2F42F3"/>
              </a:gs>
              <a:gs pos="100000">
                <a:srgbClr val="2F42F3">
                  <a:gamma/>
                  <a:shade val="46275"/>
                  <a:invGamma/>
                </a:srgbClr>
              </a:gs>
            </a:gsLst>
            <a:lin ang="0" scaled="1"/>
          </a:gradFill>
          <a:ln w="9525">
            <a:solidFill>
              <a:schemeClr val="tx1"/>
            </a:solidFill>
            <a:miter lim="800000"/>
            <a:headEnd/>
            <a:tailEnd/>
          </a:ln>
          <a:effectLst/>
        </p:spPr>
        <p:txBody>
          <a:bodyPr wrap="none" anchor="ctr"/>
          <a:lstStyle/>
          <a:p>
            <a:pPr>
              <a:defRPr/>
            </a:pPr>
            <a:endParaRPr lang="en-US">
              <a:cs typeface="+mn-cs"/>
            </a:endParaRPr>
          </a:p>
        </p:txBody>
      </p:sp>
      <p:sp>
        <p:nvSpPr>
          <p:cNvPr id="65545" name="Line 9"/>
          <p:cNvSpPr>
            <a:spLocks noChangeShapeType="1"/>
          </p:cNvSpPr>
          <p:nvPr/>
        </p:nvSpPr>
        <p:spPr bwMode="auto">
          <a:xfrm>
            <a:off x="0" y="685800"/>
            <a:ext cx="9144000" cy="0"/>
          </a:xfrm>
          <a:prstGeom prst="line">
            <a:avLst/>
          </a:prstGeom>
          <a:noFill/>
          <a:ln w="101600">
            <a:solidFill>
              <a:srgbClr val="FF9900"/>
            </a:solidFill>
            <a:round/>
            <a:headEnd/>
            <a:tailEnd/>
          </a:ln>
          <a:effectLst/>
        </p:spPr>
        <p:txBody>
          <a:bodyPr/>
          <a:lstStyle/>
          <a:p>
            <a:pPr>
              <a:defRPr/>
            </a:pPr>
            <a:endParaRPr lang="en-US">
              <a:cs typeface="+mn-cs"/>
            </a:endParaRPr>
          </a:p>
        </p:txBody>
      </p:sp>
      <p:sp>
        <p:nvSpPr>
          <p:cNvPr id="65547" name="Rectangle 11"/>
          <p:cNvSpPr>
            <a:spLocks noChangeArrowheads="1"/>
          </p:cNvSpPr>
          <p:nvPr/>
        </p:nvSpPr>
        <p:spPr bwMode="auto">
          <a:xfrm>
            <a:off x="0" y="6400800"/>
            <a:ext cx="9144000" cy="457200"/>
          </a:xfrm>
          <a:prstGeom prst="rect">
            <a:avLst/>
          </a:prstGeom>
          <a:gradFill rotWithShape="1">
            <a:gsLst>
              <a:gs pos="0">
                <a:srgbClr val="2F42F3"/>
              </a:gs>
              <a:gs pos="100000">
                <a:srgbClr val="2F42F3">
                  <a:gamma/>
                  <a:shade val="46275"/>
                  <a:invGamma/>
                </a:srgbClr>
              </a:gs>
            </a:gsLst>
            <a:lin ang="0" scaled="1"/>
          </a:gradFill>
          <a:ln w="9525">
            <a:solidFill>
              <a:schemeClr val="tx1"/>
            </a:solidFill>
            <a:miter lim="800000"/>
            <a:headEnd/>
            <a:tailEnd/>
          </a:ln>
          <a:effectLst/>
        </p:spPr>
        <p:txBody>
          <a:bodyPr wrap="none" anchor="ctr"/>
          <a:lstStyle/>
          <a:p>
            <a:pPr>
              <a:defRPr/>
            </a:pPr>
            <a:endParaRPr lang="en-US">
              <a:cs typeface="+mn-cs"/>
            </a:endParaRPr>
          </a:p>
        </p:txBody>
      </p:sp>
      <p:sp>
        <p:nvSpPr>
          <p:cNvPr id="65548" name="Rectangle 12"/>
          <p:cNvSpPr>
            <a:spLocks noChangeArrowheads="1"/>
          </p:cNvSpPr>
          <p:nvPr/>
        </p:nvSpPr>
        <p:spPr bwMode="auto">
          <a:xfrm>
            <a:off x="2819400" y="6381750"/>
            <a:ext cx="3352800" cy="476250"/>
          </a:xfrm>
          <a:prstGeom prst="rect">
            <a:avLst/>
          </a:prstGeom>
          <a:noFill/>
          <a:ln w="9525">
            <a:noFill/>
            <a:miter lim="800000"/>
            <a:headEnd/>
            <a:tailEnd/>
          </a:ln>
          <a:effectLst/>
        </p:spPr>
        <p:txBody>
          <a:bodyPr/>
          <a:lstStyle/>
          <a:p>
            <a:pPr algn="ctr">
              <a:spcBef>
                <a:spcPct val="100000"/>
              </a:spcBef>
              <a:defRPr/>
            </a:pPr>
            <a:r>
              <a:rPr lang="en-US" sz="1400" dirty="0" smtClean="0">
                <a:solidFill>
                  <a:srgbClr val="FFFFCC"/>
                </a:solidFill>
                <a:cs typeface="+mn-cs"/>
              </a:rPr>
              <a:t>OD-2011-03-India-Priorities</a:t>
            </a:r>
            <a:endParaRPr lang="en-US" sz="1400" dirty="0">
              <a:solidFill>
                <a:srgbClr val="FFFFCC"/>
              </a:solidFill>
              <a:cs typeface="+mn-cs"/>
            </a:endParaRPr>
          </a:p>
        </p:txBody>
      </p:sp>
      <p:sp>
        <p:nvSpPr>
          <p:cNvPr id="65549" name="Rectangle 13"/>
          <p:cNvSpPr>
            <a:spLocks noChangeArrowheads="1"/>
          </p:cNvSpPr>
          <p:nvPr/>
        </p:nvSpPr>
        <p:spPr bwMode="auto">
          <a:xfrm>
            <a:off x="6705600" y="6381750"/>
            <a:ext cx="2133600" cy="476250"/>
          </a:xfrm>
          <a:prstGeom prst="rect">
            <a:avLst/>
          </a:prstGeom>
          <a:noFill/>
          <a:ln w="9525">
            <a:noFill/>
            <a:miter lim="800000"/>
            <a:headEnd/>
            <a:tailEnd/>
          </a:ln>
          <a:effectLst/>
        </p:spPr>
        <p:txBody>
          <a:bodyPr/>
          <a:lstStyle/>
          <a:p>
            <a:pPr algn="r">
              <a:defRPr/>
            </a:pPr>
            <a:fld id="{3E4A00BA-9ABE-48C2-9656-949D7ADBE4DA}" type="slidenum">
              <a:rPr lang="en-US" sz="1400">
                <a:solidFill>
                  <a:srgbClr val="FFFFCC"/>
                </a:solidFill>
                <a:cs typeface="+mn-cs"/>
              </a:rPr>
              <a:pPr algn="r">
                <a:defRPr/>
              </a:pPr>
              <a:t>‹#›</a:t>
            </a:fld>
            <a:endParaRPr lang="en-US" sz="1400">
              <a:solidFill>
                <a:srgbClr val="FFFFCC"/>
              </a:solidFill>
              <a:cs typeface="+mn-cs"/>
            </a:endParaRPr>
          </a:p>
        </p:txBody>
      </p:sp>
      <p:pic>
        <p:nvPicPr>
          <p:cNvPr id="1032" name="Picture 15"/>
          <p:cNvPicPr>
            <a:picLocks noChangeAspect="1" noChangeArrowheads="1"/>
          </p:cNvPicPr>
          <p:nvPr/>
        </p:nvPicPr>
        <p:blipFill>
          <a:blip r:embed="rId16" cstate="print"/>
          <a:srcRect/>
          <a:stretch>
            <a:fillRect/>
          </a:stretch>
        </p:blipFill>
        <p:spPr bwMode="auto">
          <a:xfrm>
            <a:off x="381000" y="6400800"/>
            <a:ext cx="457200" cy="4556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83" r:id="rId12"/>
    <p:sldLayoutId id="2147483682" r:id="rId13"/>
    <p:sldLayoutId id="2147483695"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SzPct val="50000"/>
        <a:buFont typeface="Symbol" pitchFamily="18" charset="2"/>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00"/>
          </a:solidFill>
          <a:latin typeface="+mn-lt"/>
        </a:defRPr>
      </a:lvl2pPr>
      <a:lvl3pPr marL="1143000" indent="-228600" algn="l" rtl="0" eaLnBrk="0" fontAlgn="base" hangingPunct="0">
        <a:spcBef>
          <a:spcPct val="20000"/>
        </a:spcBef>
        <a:spcAft>
          <a:spcPct val="0"/>
        </a:spcAft>
        <a:buFont typeface="Wingdings" pitchFamily="2" charset="2"/>
        <a:buChar char="§"/>
        <a:defRPr sz="2400">
          <a:solidFill>
            <a:srgbClr val="FF3300"/>
          </a:solidFill>
          <a:latin typeface="+mn-lt"/>
        </a:defRPr>
      </a:lvl3pPr>
      <a:lvl4pPr marL="1600200" indent="-228600" algn="l" rtl="0" eaLnBrk="0" fontAlgn="base" hangingPunct="0">
        <a:spcBef>
          <a:spcPct val="20000"/>
        </a:spcBef>
        <a:spcAft>
          <a:spcPct val="0"/>
        </a:spcAft>
        <a:buChar char="–"/>
        <a:defRPr sz="2000">
          <a:solidFill>
            <a:srgbClr val="80008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luke.asmallorange.com/~a2zorg/"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_-_2003_Document2.doc"/><Relationship Id="rId5" Type="http://schemas.openxmlformats.org/officeDocument/2006/relationships/oleObject" Target="../embeddings/Microsoft_Office_Word_97_-_2003_Document1.doc"/><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3662F0"/>
            </a:gs>
            <a:gs pos="100000">
              <a:srgbClr val="192D6F"/>
            </a:gs>
          </a:gsLst>
          <a:lin ang="18900000" scaled="1"/>
        </a:gradFill>
        <a:effectLst/>
      </p:bgPr>
    </p:bg>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1447800"/>
          </a:xfrm>
          <a:prstGeom prst="rect">
            <a:avLst/>
          </a:prstGeom>
          <a:solidFill>
            <a:srgbClr val="FF6600"/>
          </a:solidFill>
          <a:ln w="9525">
            <a:solidFill>
              <a:schemeClr val="tx1"/>
            </a:solidFill>
            <a:miter lim="800000"/>
            <a:headEnd/>
            <a:tailEnd/>
          </a:ln>
        </p:spPr>
        <p:txBody>
          <a:bodyPr wrap="none" anchor="ctr"/>
          <a:lstStyle/>
          <a:p>
            <a:pPr algn="ctr"/>
            <a:endParaRPr lang="en-US"/>
          </a:p>
        </p:txBody>
      </p:sp>
      <p:sp>
        <p:nvSpPr>
          <p:cNvPr id="18435" name="Text Box 6"/>
          <p:cNvSpPr txBox="1">
            <a:spLocks noChangeArrowheads="1"/>
          </p:cNvSpPr>
          <p:nvPr/>
        </p:nvSpPr>
        <p:spPr bwMode="auto">
          <a:xfrm>
            <a:off x="228600" y="228600"/>
            <a:ext cx="8686800" cy="366713"/>
          </a:xfrm>
          <a:prstGeom prst="rect">
            <a:avLst/>
          </a:prstGeom>
          <a:noFill/>
          <a:ln w="9525">
            <a:noFill/>
            <a:miter lim="800000"/>
            <a:headEnd/>
            <a:tailEnd/>
          </a:ln>
        </p:spPr>
        <p:txBody>
          <a:bodyPr>
            <a:spAutoFit/>
          </a:bodyPr>
          <a:lstStyle/>
          <a:p>
            <a:pPr>
              <a:spcBef>
                <a:spcPct val="50000"/>
              </a:spcBef>
            </a:pPr>
            <a:endParaRPr lang="en-US"/>
          </a:p>
        </p:txBody>
      </p:sp>
      <p:pic>
        <p:nvPicPr>
          <p:cNvPr id="18436" name="Picture 9" descr="A2Z: The USAID Micronutrient and Child Blindness Project">
            <a:hlinkClick r:id="rId2" tooltip="Home"/>
          </p:cNvPr>
          <p:cNvPicPr>
            <a:picLocks noChangeAspect="1" noChangeArrowheads="1"/>
          </p:cNvPicPr>
          <p:nvPr/>
        </p:nvPicPr>
        <p:blipFill>
          <a:blip r:embed="rId3" cstate="print"/>
          <a:srcRect/>
          <a:stretch>
            <a:fillRect/>
          </a:stretch>
        </p:blipFill>
        <p:spPr bwMode="auto">
          <a:xfrm>
            <a:off x="0" y="0"/>
            <a:ext cx="9144000" cy="1538288"/>
          </a:xfrm>
          <a:prstGeom prst="rect">
            <a:avLst/>
          </a:prstGeom>
          <a:noFill/>
          <a:ln w="9525">
            <a:noFill/>
            <a:miter lim="800000"/>
            <a:headEnd/>
            <a:tailEnd/>
          </a:ln>
        </p:spPr>
      </p:pic>
      <p:grpSp>
        <p:nvGrpSpPr>
          <p:cNvPr id="18437" name="Group 12"/>
          <p:cNvGrpSpPr>
            <a:grpSpLocks/>
          </p:cNvGrpSpPr>
          <p:nvPr/>
        </p:nvGrpSpPr>
        <p:grpSpPr bwMode="auto">
          <a:xfrm>
            <a:off x="0" y="5791200"/>
            <a:ext cx="9144000" cy="1066800"/>
            <a:chOff x="0" y="3600"/>
            <a:chExt cx="5760" cy="720"/>
          </a:xfrm>
        </p:grpSpPr>
        <p:sp>
          <p:nvSpPr>
            <p:cNvPr id="18439" name="Rectangle 5"/>
            <p:cNvSpPr>
              <a:spLocks noChangeArrowheads="1"/>
            </p:cNvSpPr>
            <p:nvPr/>
          </p:nvSpPr>
          <p:spPr bwMode="auto">
            <a:xfrm>
              <a:off x="0" y="3600"/>
              <a:ext cx="5760" cy="720"/>
            </a:xfrm>
            <a:prstGeom prst="rect">
              <a:avLst/>
            </a:prstGeom>
            <a:solidFill>
              <a:srgbClr val="FFFFFF"/>
            </a:solidFill>
            <a:ln w="9525">
              <a:solidFill>
                <a:schemeClr val="tx1"/>
              </a:solidFill>
              <a:miter lim="800000"/>
              <a:headEnd/>
              <a:tailEnd/>
            </a:ln>
          </p:spPr>
          <p:txBody>
            <a:bodyPr wrap="none" anchor="ctr"/>
            <a:lstStyle/>
            <a:p>
              <a:endParaRPr lang="en-US"/>
            </a:p>
          </p:txBody>
        </p:sp>
        <p:pic>
          <p:nvPicPr>
            <p:cNvPr id="18440" name="Picture 10"/>
            <p:cNvPicPr>
              <a:picLocks noChangeAspect="1" noChangeArrowheads="1"/>
            </p:cNvPicPr>
            <p:nvPr/>
          </p:nvPicPr>
          <p:blipFill>
            <a:blip r:embed="rId4" cstate="print"/>
            <a:srcRect/>
            <a:stretch>
              <a:fillRect/>
            </a:stretch>
          </p:blipFill>
          <p:spPr bwMode="auto">
            <a:xfrm>
              <a:off x="144" y="3792"/>
              <a:ext cx="1200" cy="358"/>
            </a:xfrm>
            <a:prstGeom prst="rect">
              <a:avLst/>
            </a:prstGeom>
            <a:noFill/>
            <a:ln w="9525">
              <a:noFill/>
              <a:miter lim="800000"/>
              <a:headEnd/>
              <a:tailEnd/>
            </a:ln>
          </p:spPr>
        </p:pic>
      </p:grpSp>
      <p:sp>
        <p:nvSpPr>
          <p:cNvPr id="3078" name="Rectangle 18"/>
          <p:cNvSpPr>
            <a:spLocks noGrp="1" noChangeArrowheads="1"/>
          </p:cNvSpPr>
          <p:nvPr>
            <p:ph type="ctrTitle"/>
          </p:nvPr>
        </p:nvSpPr>
        <p:spPr bwMode="auto">
          <a:xfrm>
            <a:off x="0" y="1600200"/>
            <a:ext cx="9144000" cy="4038600"/>
          </a:xfrm>
          <a:ln>
            <a:miter lim="800000"/>
            <a:headEnd/>
            <a:tailEnd/>
          </a:ln>
        </p:spPr>
        <p:txBody>
          <a:bodyPr vert="horz" wrap="square" lIns="91440" tIns="45720" rIns="91440" bIns="45720" numCol="1" anchor="ctr" anchorCtr="0" compatLnSpc="1">
            <a:prstTxWarp prst="textNoShape">
              <a:avLst/>
            </a:prstTxWarp>
          </a:bodyPr>
          <a:lstStyle/>
          <a:p>
            <a:pPr eaLnBrk="1" hangingPunct="1">
              <a:spcBef>
                <a:spcPts val="0"/>
              </a:spcBef>
              <a:defRPr/>
            </a:pPr>
            <a:r>
              <a:rPr lang="en-US" sz="4000" b="1" dirty="0" smtClean="0">
                <a:solidFill>
                  <a:srgbClr val="FFC000"/>
                </a:solidFill>
                <a:effectLst>
                  <a:outerShdw blurRad="38100" dist="38100" dir="2700000" algn="tl">
                    <a:srgbClr val="000000">
                      <a:alpha val="43137"/>
                    </a:srgbClr>
                  </a:outerShdw>
                </a:effectLst>
              </a:rPr>
              <a:t>Three Priorities in Food Fortification</a:t>
            </a:r>
            <a:r>
              <a:rPr lang="en-US" sz="4000" b="1" dirty="0" smtClean="0">
                <a:solidFill>
                  <a:srgbClr val="FFCC00"/>
                </a:solidFill>
              </a:rPr>
              <a:t/>
            </a:r>
            <a:br>
              <a:rPr lang="en-US" sz="4000" b="1" dirty="0" smtClean="0">
                <a:solidFill>
                  <a:srgbClr val="FFCC00"/>
                </a:solidFill>
              </a:rPr>
            </a:br>
            <a:r>
              <a:rPr lang="en-US" sz="4800" dirty="0" smtClean="0"/>
              <a:t> </a:t>
            </a:r>
            <a:r>
              <a:rPr lang="en-US" sz="3600" b="1" dirty="0" smtClean="0">
                <a:solidFill>
                  <a:srgbClr val="FFFF99"/>
                </a:solidFill>
              </a:rPr>
              <a:t>Omar Dary</a:t>
            </a:r>
            <a:r>
              <a:rPr lang="en-US" sz="3600" dirty="0" smtClean="0"/>
              <a:t/>
            </a:r>
            <a:br>
              <a:rPr lang="en-US" sz="3600" dirty="0" smtClean="0"/>
            </a:br>
            <a:r>
              <a:rPr lang="en-US" sz="3600" dirty="0" smtClean="0">
                <a:solidFill>
                  <a:srgbClr val="FFFF99"/>
                </a:solidFill>
              </a:rPr>
              <a:t>8-January-2011 </a:t>
            </a:r>
            <a:r>
              <a:rPr lang="en-US" sz="3600" dirty="0" smtClean="0">
                <a:solidFill>
                  <a:srgbClr val="FFFF99"/>
                </a:solidFill>
              </a:rPr>
              <a:t/>
            </a:r>
            <a:br>
              <a:rPr lang="en-US" sz="3600" dirty="0" smtClean="0">
                <a:solidFill>
                  <a:srgbClr val="FFFF99"/>
                </a:solidFill>
              </a:rPr>
            </a:br>
            <a:r>
              <a:rPr lang="en-US" sz="3600" b="1" dirty="0" smtClean="0">
                <a:solidFill>
                  <a:srgbClr val="FF9933"/>
                </a:solidFill>
                <a:effectLst>
                  <a:outerShdw blurRad="38100" dist="38100" dir="2700000" algn="tl">
                    <a:srgbClr val="000000">
                      <a:alpha val="43137"/>
                    </a:srgbClr>
                  </a:outerShdw>
                </a:effectLst>
              </a:rPr>
              <a:t>Conference on</a:t>
            </a:r>
            <a:br>
              <a:rPr lang="en-US" sz="3600" b="1" dirty="0" smtClean="0">
                <a:solidFill>
                  <a:srgbClr val="FF9933"/>
                </a:solidFill>
                <a:effectLst>
                  <a:outerShdw blurRad="38100" dist="38100" dir="2700000" algn="tl">
                    <a:srgbClr val="000000">
                      <a:alpha val="43137"/>
                    </a:srgbClr>
                  </a:outerShdw>
                </a:effectLst>
              </a:rPr>
            </a:br>
            <a:r>
              <a:rPr lang="en-US" sz="3600" b="1" dirty="0" smtClean="0">
                <a:solidFill>
                  <a:srgbClr val="FFC000"/>
                </a:solidFill>
                <a:effectLst>
                  <a:outerShdw blurRad="38100" dist="38100" dir="2700000" algn="tl">
                    <a:srgbClr val="000000">
                      <a:alpha val="43137"/>
                    </a:srgbClr>
                  </a:outerShdw>
                </a:effectLst>
              </a:rPr>
              <a:t>Micronutrient Fortification of Foods: Science, Applications &amp; Management</a:t>
            </a:r>
            <a:endParaRPr lang="en-US" sz="3200" dirty="0" smtClean="0">
              <a:solidFill>
                <a:srgbClr val="FFCC00"/>
              </a:solidFill>
              <a:effectLst>
                <a:outerShdw blurRad="38100" dist="38100" dir="2700000" algn="tl">
                  <a:srgbClr val="000000">
                    <a:alpha val="43137"/>
                  </a:srgbClr>
                </a:outerShdw>
              </a:effectLst>
            </a:endParaRPr>
          </a:p>
        </p:txBody>
      </p:sp>
      <p:pic>
        <p:nvPicPr>
          <p:cNvPr id="10" name="Picture 10"/>
          <p:cNvPicPr>
            <a:picLocks noChangeAspect="1" noChangeArrowheads="1"/>
          </p:cNvPicPr>
          <p:nvPr/>
        </p:nvPicPr>
        <p:blipFill>
          <a:blip r:embed="rId5" cstate="print"/>
          <a:srcRect l="16571" t="23570" r="22285" b="4286"/>
          <a:stretch>
            <a:fillRect/>
          </a:stretch>
        </p:blipFill>
        <p:spPr bwMode="auto">
          <a:xfrm>
            <a:off x="7162800" y="5943600"/>
            <a:ext cx="1616075"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685800"/>
          </a:xfrm>
          <a:prstGeom prst="rect">
            <a:avLst/>
          </a:prstGeom>
          <a:gradFill rotWithShape="1">
            <a:gsLst>
              <a:gs pos="0">
                <a:srgbClr val="2F42F3"/>
              </a:gs>
              <a:gs pos="100000">
                <a:srgbClr val="161F70"/>
              </a:gs>
            </a:gsLst>
            <a:lin ang="0" scaled="1"/>
          </a:gradFill>
          <a:ln w="9525">
            <a:solidFill>
              <a:schemeClr val="tx1"/>
            </a:solidFill>
            <a:miter lim="800000"/>
            <a:headEnd/>
            <a:tailEnd/>
          </a:ln>
        </p:spPr>
        <p:txBody>
          <a:bodyPr wrap="none" anchor="ctr"/>
          <a:lstStyle/>
          <a:p>
            <a:endParaRPr lang="en-US"/>
          </a:p>
        </p:txBody>
      </p:sp>
      <p:sp>
        <p:nvSpPr>
          <p:cNvPr id="7171" name="Rectangle 3"/>
          <p:cNvSpPr>
            <a:spLocks noChangeArrowheads="1"/>
          </p:cNvSpPr>
          <p:nvPr/>
        </p:nvSpPr>
        <p:spPr bwMode="auto">
          <a:xfrm>
            <a:off x="0" y="76200"/>
            <a:ext cx="9144000" cy="579438"/>
          </a:xfrm>
          <a:prstGeom prst="rect">
            <a:avLst/>
          </a:prstGeom>
          <a:noFill/>
          <a:ln w="9525">
            <a:noFill/>
            <a:miter lim="800000"/>
            <a:headEnd/>
            <a:tailEnd/>
          </a:ln>
        </p:spPr>
        <p:txBody>
          <a:bodyPr anchor="ctr"/>
          <a:lstStyle/>
          <a:p>
            <a:pPr algn="ctr"/>
            <a:r>
              <a:rPr lang="en-US" sz="3200" dirty="0" smtClean="0">
                <a:solidFill>
                  <a:srgbClr val="FFFF99"/>
                </a:solidFill>
              </a:rPr>
              <a:t>Objective of Food Fortification = Increase intake</a:t>
            </a:r>
            <a:endParaRPr lang="en-US" sz="3200" dirty="0">
              <a:solidFill>
                <a:srgbClr val="FFFF99"/>
              </a:solidFill>
            </a:endParaRPr>
          </a:p>
        </p:txBody>
      </p:sp>
      <p:sp>
        <p:nvSpPr>
          <p:cNvPr id="7172" name="Line 4"/>
          <p:cNvSpPr>
            <a:spLocks noChangeShapeType="1"/>
          </p:cNvSpPr>
          <p:nvPr/>
        </p:nvSpPr>
        <p:spPr bwMode="auto">
          <a:xfrm>
            <a:off x="0" y="685800"/>
            <a:ext cx="9144000" cy="0"/>
          </a:xfrm>
          <a:prstGeom prst="line">
            <a:avLst/>
          </a:prstGeom>
          <a:noFill/>
          <a:ln w="101600">
            <a:solidFill>
              <a:srgbClr val="FF9900"/>
            </a:solidFill>
            <a:round/>
            <a:headEnd/>
            <a:tailEnd/>
          </a:ln>
        </p:spPr>
        <p:txBody>
          <a:bodyPr/>
          <a:lstStyle/>
          <a:p>
            <a:endParaRPr lang="en-US"/>
          </a:p>
        </p:txBody>
      </p:sp>
      <p:grpSp>
        <p:nvGrpSpPr>
          <p:cNvPr id="2" name="Group 11"/>
          <p:cNvGrpSpPr>
            <a:grpSpLocks/>
          </p:cNvGrpSpPr>
          <p:nvPr/>
        </p:nvGrpSpPr>
        <p:grpSpPr bwMode="auto">
          <a:xfrm>
            <a:off x="228600" y="5181600"/>
            <a:ext cx="8763000" cy="919163"/>
            <a:chOff x="48" y="3072"/>
            <a:chExt cx="5520" cy="579"/>
          </a:xfrm>
        </p:grpSpPr>
        <p:sp>
          <p:nvSpPr>
            <p:cNvPr id="7188" name="Line 12"/>
            <p:cNvSpPr>
              <a:spLocks noChangeShapeType="1"/>
            </p:cNvSpPr>
            <p:nvPr/>
          </p:nvSpPr>
          <p:spPr bwMode="auto">
            <a:xfrm flipV="1">
              <a:off x="4752" y="3072"/>
              <a:ext cx="0" cy="192"/>
            </a:xfrm>
            <a:prstGeom prst="line">
              <a:avLst/>
            </a:prstGeom>
            <a:noFill/>
            <a:ln w="38100">
              <a:solidFill>
                <a:srgbClr val="FF0000"/>
              </a:solidFill>
              <a:round/>
              <a:headEnd/>
              <a:tailEnd type="triangle" w="med" len="med"/>
            </a:ln>
          </p:spPr>
          <p:txBody>
            <a:bodyPr/>
            <a:lstStyle/>
            <a:p>
              <a:endParaRPr lang="en-US"/>
            </a:p>
          </p:txBody>
        </p:sp>
        <p:grpSp>
          <p:nvGrpSpPr>
            <p:cNvPr id="3" name="Group 13"/>
            <p:cNvGrpSpPr>
              <a:grpSpLocks/>
            </p:cNvGrpSpPr>
            <p:nvPr/>
          </p:nvGrpSpPr>
          <p:grpSpPr bwMode="auto">
            <a:xfrm>
              <a:off x="48" y="3360"/>
              <a:ext cx="5520" cy="291"/>
              <a:chOff x="48" y="3168"/>
              <a:chExt cx="5520" cy="291"/>
            </a:xfrm>
          </p:grpSpPr>
          <p:sp>
            <p:nvSpPr>
              <p:cNvPr id="7190" name="Text Box 14"/>
              <p:cNvSpPr txBox="1">
                <a:spLocks noChangeArrowheads="1"/>
              </p:cNvSpPr>
              <p:nvPr/>
            </p:nvSpPr>
            <p:spPr bwMode="auto">
              <a:xfrm>
                <a:off x="3984" y="3168"/>
                <a:ext cx="1584" cy="291"/>
              </a:xfrm>
              <a:prstGeom prst="rect">
                <a:avLst/>
              </a:prstGeom>
              <a:noFill/>
              <a:ln w="38100">
                <a:solidFill>
                  <a:srgbClr val="FF6600"/>
                </a:solidFill>
                <a:miter lim="800000"/>
                <a:headEnd/>
                <a:tailEnd/>
              </a:ln>
            </p:spPr>
            <p:txBody>
              <a:bodyPr>
                <a:spAutoFit/>
              </a:bodyPr>
              <a:lstStyle/>
              <a:p>
                <a:pPr algn="ctr">
                  <a:spcBef>
                    <a:spcPct val="50000"/>
                  </a:spcBef>
                </a:pPr>
                <a:r>
                  <a:rPr lang="en-US" sz="2400" dirty="0">
                    <a:solidFill>
                      <a:srgbClr val="006600"/>
                    </a:solidFill>
                  </a:rPr>
                  <a:t>Total </a:t>
                </a:r>
                <a:r>
                  <a:rPr lang="en-US" sz="2400" dirty="0" smtClean="0">
                    <a:solidFill>
                      <a:srgbClr val="006600"/>
                    </a:solidFill>
                  </a:rPr>
                  <a:t>Abs.</a:t>
                </a:r>
                <a:endParaRPr lang="en-US" sz="2400" dirty="0">
                  <a:solidFill>
                    <a:srgbClr val="006600"/>
                  </a:solidFill>
                </a:endParaRPr>
              </a:p>
            </p:txBody>
          </p:sp>
          <p:sp>
            <p:nvSpPr>
              <p:cNvPr id="7191" name="Text Box 15"/>
              <p:cNvSpPr txBox="1">
                <a:spLocks noChangeArrowheads="1"/>
              </p:cNvSpPr>
              <p:nvPr/>
            </p:nvSpPr>
            <p:spPr bwMode="auto">
              <a:xfrm>
                <a:off x="48" y="3168"/>
                <a:ext cx="1632" cy="291"/>
              </a:xfrm>
              <a:prstGeom prst="rect">
                <a:avLst/>
              </a:prstGeom>
              <a:noFill/>
              <a:ln w="38100">
                <a:solidFill>
                  <a:srgbClr val="FF6600"/>
                </a:solidFill>
                <a:miter lim="800000"/>
                <a:headEnd/>
                <a:tailEnd/>
              </a:ln>
            </p:spPr>
            <p:txBody>
              <a:bodyPr wrap="square">
                <a:spAutoFit/>
              </a:bodyPr>
              <a:lstStyle/>
              <a:p>
                <a:pPr algn="ctr">
                  <a:spcBef>
                    <a:spcPct val="50000"/>
                  </a:spcBef>
                </a:pPr>
                <a:r>
                  <a:rPr lang="en-US" sz="2400" dirty="0">
                    <a:solidFill>
                      <a:srgbClr val="006600"/>
                    </a:solidFill>
                  </a:rPr>
                  <a:t>Initial </a:t>
                </a:r>
                <a:r>
                  <a:rPr lang="en-US" sz="2400" dirty="0" smtClean="0">
                    <a:solidFill>
                      <a:srgbClr val="006600"/>
                    </a:solidFill>
                  </a:rPr>
                  <a:t>absorption</a:t>
                </a:r>
                <a:endParaRPr lang="en-US" sz="2400" dirty="0">
                  <a:solidFill>
                    <a:srgbClr val="006600"/>
                  </a:solidFill>
                </a:endParaRPr>
              </a:p>
            </p:txBody>
          </p:sp>
          <p:sp>
            <p:nvSpPr>
              <p:cNvPr id="7192" name="Text Box 16"/>
              <p:cNvSpPr txBox="1">
                <a:spLocks noChangeArrowheads="1"/>
              </p:cNvSpPr>
              <p:nvPr/>
            </p:nvSpPr>
            <p:spPr bwMode="auto">
              <a:xfrm>
                <a:off x="1920" y="3168"/>
                <a:ext cx="1776" cy="291"/>
              </a:xfrm>
              <a:prstGeom prst="rect">
                <a:avLst/>
              </a:prstGeom>
              <a:noFill/>
              <a:ln w="38100">
                <a:solidFill>
                  <a:srgbClr val="FF6600"/>
                </a:solidFill>
                <a:miter lim="800000"/>
                <a:headEnd/>
                <a:tailEnd/>
              </a:ln>
            </p:spPr>
            <p:txBody>
              <a:bodyPr>
                <a:spAutoFit/>
              </a:bodyPr>
              <a:lstStyle/>
              <a:p>
                <a:pPr algn="ctr">
                  <a:spcBef>
                    <a:spcPct val="50000"/>
                  </a:spcBef>
                </a:pPr>
                <a:r>
                  <a:rPr lang="en-US" sz="2400" b="1" dirty="0" smtClean="0">
                    <a:solidFill>
                      <a:srgbClr val="006600"/>
                    </a:solidFill>
                  </a:rPr>
                  <a:t>+ Additional Abs.</a:t>
                </a:r>
                <a:endParaRPr lang="en-US" sz="2400" b="1" dirty="0">
                  <a:solidFill>
                    <a:srgbClr val="006600"/>
                  </a:solidFill>
                </a:endParaRPr>
              </a:p>
            </p:txBody>
          </p:sp>
          <p:sp>
            <p:nvSpPr>
              <p:cNvPr id="7193" name="Line 17"/>
              <p:cNvSpPr>
                <a:spLocks noChangeShapeType="1"/>
              </p:cNvSpPr>
              <p:nvPr/>
            </p:nvSpPr>
            <p:spPr bwMode="auto">
              <a:xfrm>
                <a:off x="1680" y="3360"/>
                <a:ext cx="192" cy="0"/>
              </a:xfrm>
              <a:prstGeom prst="line">
                <a:avLst/>
              </a:prstGeom>
              <a:noFill/>
              <a:ln w="28575">
                <a:solidFill>
                  <a:srgbClr val="CC0000"/>
                </a:solidFill>
                <a:round/>
                <a:headEnd/>
                <a:tailEnd type="triangle" w="med" len="med"/>
              </a:ln>
            </p:spPr>
            <p:txBody>
              <a:bodyPr/>
              <a:lstStyle/>
              <a:p>
                <a:endParaRPr lang="en-US"/>
              </a:p>
            </p:txBody>
          </p:sp>
          <p:sp>
            <p:nvSpPr>
              <p:cNvPr id="7194" name="Line 18"/>
              <p:cNvSpPr>
                <a:spLocks noChangeShapeType="1"/>
              </p:cNvSpPr>
              <p:nvPr/>
            </p:nvSpPr>
            <p:spPr bwMode="auto">
              <a:xfrm>
                <a:off x="3744" y="3360"/>
                <a:ext cx="192" cy="0"/>
              </a:xfrm>
              <a:prstGeom prst="line">
                <a:avLst/>
              </a:prstGeom>
              <a:noFill/>
              <a:ln w="28575">
                <a:solidFill>
                  <a:srgbClr val="CC0000"/>
                </a:solidFill>
                <a:round/>
                <a:headEnd/>
                <a:tailEnd type="triangle" w="med" len="med"/>
              </a:ln>
            </p:spPr>
            <p:txBody>
              <a:bodyPr/>
              <a:lstStyle/>
              <a:p>
                <a:endParaRPr lang="en-US"/>
              </a:p>
            </p:txBody>
          </p:sp>
        </p:grpSp>
      </p:grpSp>
      <p:grpSp>
        <p:nvGrpSpPr>
          <p:cNvPr id="6" name="Group 19"/>
          <p:cNvGrpSpPr>
            <a:grpSpLocks/>
          </p:cNvGrpSpPr>
          <p:nvPr/>
        </p:nvGrpSpPr>
        <p:grpSpPr bwMode="auto">
          <a:xfrm>
            <a:off x="76200" y="1143000"/>
            <a:ext cx="6203950" cy="1306512"/>
            <a:chOff x="144" y="761"/>
            <a:chExt cx="3908" cy="823"/>
          </a:xfrm>
        </p:grpSpPr>
        <p:sp>
          <p:nvSpPr>
            <p:cNvPr id="7183" name="Text Box 20"/>
            <p:cNvSpPr txBox="1">
              <a:spLocks noChangeArrowheads="1"/>
            </p:cNvSpPr>
            <p:nvPr/>
          </p:nvSpPr>
          <p:spPr bwMode="auto">
            <a:xfrm rot="16200000">
              <a:off x="2875" y="533"/>
              <a:ext cx="432" cy="1094"/>
            </a:xfrm>
            <a:prstGeom prst="rect">
              <a:avLst/>
            </a:prstGeom>
            <a:noFill/>
            <a:ln w="9525">
              <a:noFill/>
              <a:miter lim="800000"/>
              <a:headEnd/>
              <a:tailEnd/>
            </a:ln>
          </p:spPr>
          <p:txBody>
            <a:bodyPr>
              <a:spAutoFit/>
            </a:bodyPr>
            <a:lstStyle/>
            <a:p>
              <a:pPr>
                <a:spcBef>
                  <a:spcPct val="50000"/>
                </a:spcBef>
              </a:pPr>
              <a:r>
                <a:rPr lang="en-US" sz="7200" dirty="0">
                  <a:sym typeface="Symbol" pitchFamily="18" charset="2"/>
                </a:rPr>
                <a:t></a:t>
              </a:r>
            </a:p>
            <a:p>
              <a:pPr>
                <a:spcBef>
                  <a:spcPct val="50000"/>
                </a:spcBef>
              </a:pPr>
              <a:endParaRPr lang="en-US" sz="2400" dirty="0"/>
            </a:p>
          </p:txBody>
        </p:sp>
        <p:sp>
          <p:nvSpPr>
            <p:cNvPr id="7184" name="Text Box 21"/>
            <p:cNvSpPr txBox="1">
              <a:spLocks noChangeArrowheads="1"/>
            </p:cNvSpPr>
            <p:nvPr/>
          </p:nvSpPr>
          <p:spPr bwMode="auto">
            <a:xfrm>
              <a:off x="1056" y="1296"/>
              <a:ext cx="1340" cy="288"/>
            </a:xfrm>
            <a:prstGeom prst="rect">
              <a:avLst/>
            </a:prstGeom>
            <a:noFill/>
            <a:ln w="9525">
              <a:noFill/>
              <a:miter lim="800000"/>
              <a:headEnd/>
              <a:tailEnd/>
            </a:ln>
          </p:spPr>
          <p:txBody>
            <a:bodyPr>
              <a:spAutoFit/>
            </a:bodyPr>
            <a:lstStyle/>
            <a:p>
              <a:pPr algn="ctr">
                <a:spcBef>
                  <a:spcPct val="50000"/>
                </a:spcBef>
              </a:pPr>
              <a:r>
                <a:rPr lang="en-US" sz="2400" b="1" dirty="0">
                  <a:solidFill>
                    <a:srgbClr val="0066CC"/>
                  </a:solidFill>
                </a:rPr>
                <a:t>Technology</a:t>
              </a:r>
            </a:p>
          </p:txBody>
        </p:sp>
        <p:sp>
          <p:nvSpPr>
            <p:cNvPr id="7185" name="Text Box 22"/>
            <p:cNvSpPr txBox="1">
              <a:spLocks noChangeArrowheads="1"/>
            </p:cNvSpPr>
            <p:nvPr/>
          </p:nvSpPr>
          <p:spPr bwMode="auto">
            <a:xfrm>
              <a:off x="2016" y="1296"/>
              <a:ext cx="2036" cy="288"/>
            </a:xfrm>
            <a:prstGeom prst="rect">
              <a:avLst/>
            </a:prstGeom>
            <a:noFill/>
            <a:ln w="9525">
              <a:noFill/>
              <a:miter lim="800000"/>
              <a:headEnd/>
              <a:tailEnd/>
            </a:ln>
          </p:spPr>
          <p:txBody>
            <a:bodyPr>
              <a:spAutoFit/>
            </a:bodyPr>
            <a:lstStyle/>
            <a:p>
              <a:pPr algn="ctr">
                <a:spcBef>
                  <a:spcPct val="50000"/>
                </a:spcBef>
              </a:pPr>
              <a:r>
                <a:rPr lang="en-US" sz="2400" b="1">
                  <a:solidFill>
                    <a:srgbClr val="006600"/>
                  </a:solidFill>
                </a:rPr>
                <a:t>Behavior</a:t>
              </a:r>
              <a:endParaRPr lang="en-US" sz="3200" b="1">
                <a:solidFill>
                  <a:srgbClr val="006600"/>
                </a:solidFill>
              </a:endParaRPr>
            </a:p>
          </p:txBody>
        </p:sp>
        <p:sp>
          <p:nvSpPr>
            <p:cNvPr id="342039" name="Rectangle 23"/>
            <p:cNvSpPr>
              <a:spLocks noChangeArrowheads="1"/>
            </p:cNvSpPr>
            <p:nvPr/>
          </p:nvSpPr>
          <p:spPr bwMode="auto">
            <a:xfrm>
              <a:off x="144" y="761"/>
              <a:ext cx="3707" cy="250"/>
            </a:xfrm>
            <a:prstGeom prst="rect">
              <a:avLst/>
            </a:prstGeom>
            <a:noFill/>
            <a:ln w="9525">
              <a:noFill/>
              <a:miter lim="800000"/>
              <a:headEnd/>
              <a:tailEnd/>
            </a:ln>
            <a:effectLst/>
          </p:spPr>
          <p:txBody>
            <a:bodyPr wrap="none">
              <a:spAutoFit/>
            </a:bodyPr>
            <a:lstStyle/>
            <a:p>
              <a:pPr>
                <a:defRPr/>
              </a:pPr>
              <a:r>
                <a:rPr lang="en-US" sz="2000" b="1" dirty="0">
                  <a:solidFill>
                    <a:srgbClr val="CC0000"/>
                  </a:solidFill>
                  <a:effectLst>
                    <a:outerShdw blurRad="38100" dist="38100" dir="2700000" algn="tl">
                      <a:srgbClr val="C0C0C0"/>
                    </a:outerShdw>
                  </a:effectLst>
                </a:rPr>
                <a:t>INTAKE</a:t>
              </a:r>
              <a:r>
                <a:rPr lang="en-US" sz="2000" dirty="0"/>
                <a:t>= </a:t>
              </a:r>
              <a:r>
                <a:rPr lang="en-US" sz="2000" b="1" dirty="0">
                  <a:solidFill>
                    <a:srgbClr val="CC0000"/>
                  </a:solidFill>
                  <a:sym typeface="Symbol" pitchFamily="18" charset="2"/>
                </a:rPr>
                <a:t></a:t>
              </a:r>
              <a:r>
                <a:rPr lang="en-US" sz="2000" dirty="0">
                  <a:sym typeface="Symbol" pitchFamily="18" charset="2"/>
                </a:rPr>
                <a:t> [</a:t>
              </a:r>
              <a:r>
                <a:rPr lang="en-US" sz="2000" dirty="0">
                  <a:solidFill>
                    <a:srgbClr val="0066CC"/>
                  </a:solidFill>
                  <a:sym typeface="Symbol" pitchFamily="18" charset="2"/>
                </a:rPr>
                <a:t>Nutrient</a:t>
              </a:r>
              <a:r>
                <a:rPr lang="en-US" sz="2000" dirty="0">
                  <a:solidFill>
                    <a:srgbClr val="FFCC66"/>
                  </a:solidFill>
                  <a:sym typeface="Symbol" pitchFamily="18" charset="2"/>
                </a:rPr>
                <a:t> </a:t>
              </a:r>
              <a:r>
                <a:rPr lang="en-US" sz="2000" dirty="0">
                  <a:solidFill>
                    <a:srgbClr val="0066CC"/>
                  </a:solidFill>
                  <a:sym typeface="Symbol" pitchFamily="18" charset="2"/>
                </a:rPr>
                <a:t>content</a:t>
              </a:r>
              <a:r>
                <a:rPr lang="en-US" sz="2000" dirty="0">
                  <a:sym typeface="Symbol" pitchFamily="18" charset="2"/>
                </a:rPr>
                <a:t>] </a:t>
              </a:r>
              <a:r>
                <a:rPr lang="en-US" sz="2000" dirty="0">
                  <a:solidFill>
                    <a:srgbClr val="008080"/>
                  </a:solidFill>
                  <a:sym typeface="Symbol" pitchFamily="18" charset="2"/>
                </a:rPr>
                <a:t>x </a:t>
              </a:r>
              <a:r>
                <a:rPr lang="en-US" sz="2000" dirty="0">
                  <a:solidFill>
                    <a:srgbClr val="006600"/>
                  </a:solidFill>
                  <a:sym typeface="Symbol" pitchFamily="18" charset="2"/>
                </a:rPr>
                <a:t>amount consumed</a:t>
              </a:r>
            </a:p>
          </p:txBody>
        </p:sp>
        <p:sp>
          <p:nvSpPr>
            <p:cNvPr id="7187" name="Text Box 24"/>
            <p:cNvSpPr txBox="1">
              <a:spLocks noChangeArrowheads="1"/>
            </p:cNvSpPr>
            <p:nvPr/>
          </p:nvSpPr>
          <p:spPr bwMode="auto">
            <a:xfrm rot="-5400000">
              <a:off x="1579" y="533"/>
              <a:ext cx="432" cy="1094"/>
            </a:xfrm>
            <a:prstGeom prst="rect">
              <a:avLst/>
            </a:prstGeom>
            <a:noFill/>
            <a:ln w="9525">
              <a:noFill/>
              <a:miter lim="800000"/>
              <a:headEnd/>
              <a:tailEnd/>
            </a:ln>
          </p:spPr>
          <p:txBody>
            <a:bodyPr>
              <a:spAutoFit/>
            </a:bodyPr>
            <a:lstStyle/>
            <a:p>
              <a:pPr>
                <a:spcBef>
                  <a:spcPct val="50000"/>
                </a:spcBef>
              </a:pPr>
              <a:r>
                <a:rPr lang="en-US" sz="7200" dirty="0">
                  <a:sym typeface="Symbol" pitchFamily="18" charset="2"/>
                </a:rPr>
                <a:t></a:t>
              </a:r>
            </a:p>
            <a:p>
              <a:pPr>
                <a:spcBef>
                  <a:spcPct val="50000"/>
                </a:spcBef>
              </a:pPr>
              <a:endParaRPr lang="en-US" sz="2400" dirty="0"/>
            </a:p>
          </p:txBody>
        </p:sp>
      </p:grpSp>
      <p:grpSp>
        <p:nvGrpSpPr>
          <p:cNvPr id="7" name="Group 39"/>
          <p:cNvGrpSpPr/>
          <p:nvPr/>
        </p:nvGrpSpPr>
        <p:grpSpPr>
          <a:xfrm>
            <a:off x="0" y="2133600"/>
            <a:ext cx="5664200" cy="3401787"/>
            <a:chOff x="152400" y="1981200"/>
            <a:chExt cx="5664200" cy="3401787"/>
          </a:xfrm>
        </p:grpSpPr>
        <p:grpSp>
          <p:nvGrpSpPr>
            <p:cNvPr id="8" name="Group 25"/>
            <p:cNvGrpSpPr>
              <a:grpSpLocks/>
            </p:cNvGrpSpPr>
            <p:nvPr/>
          </p:nvGrpSpPr>
          <p:grpSpPr bwMode="auto">
            <a:xfrm>
              <a:off x="152400" y="1981200"/>
              <a:ext cx="5664200" cy="1908174"/>
              <a:chOff x="240" y="1584"/>
              <a:chExt cx="3568" cy="1202"/>
            </a:xfrm>
          </p:grpSpPr>
          <p:sp>
            <p:nvSpPr>
              <p:cNvPr id="342042" name="Rectangle 26"/>
              <p:cNvSpPr>
                <a:spLocks noChangeArrowheads="1"/>
              </p:cNvSpPr>
              <p:nvPr/>
            </p:nvSpPr>
            <p:spPr bwMode="auto">
              <a:xfrm>
                <a:off x="240" y="1584"/>
                <a:ext cx="2736" cy="1202"/>
              </a:xfrm>
              <a:prstGeom prst="rect">
                <a:avLst/>
              </a:prstGeom>
              <a:noFill/>
              <a:ln w="9525">
                <a:noFill/>
                <a:miter lim="800000"/>
                <a:headEnd/>
                <a:tailEnd/>
              </a:ln>
              <a:effectLst/>
            </p:spPr>
            <p:txBody>
              <a:bodyPr wrap="square">
                <a:spAutoFit/>
              </a:bodyPr>
              <a:lstStyle/>
              <a:p>
                <a:pPr lvl="1">
                  <a:defRPr/>
                </a:pPr>
                <a:r>
                  <a:rPr lang="en-US" sz="2000" dirty="0">
                    <a:solidFill>
                      <a:schemeClr val="hlink"/>
                    </a:solidFill>
                    <a:effectLst>
                      <a:outerShdw blurRad="38100" dist="38100" dir="2700000" algn="tl">
                        <a:srgbClr val="C0C0C0"/>
                      </a:outerShdw>
                    </a:effectLst>
                    <a:sym typeface="Symbol" pitchFamily="18" charset="2"/>
                  </a:rPr>
                  <a:t>	 	    					     </a:t>
                </a:r>
                <a:r>
                  <a:rPr lang="en-US" sz="2000" dirty="0" smtClean="0">
                    <a:solidFill>
                      <a:schemeClr val="hlink"/>
                    </a:solidFill>
                    <a:effectLst>
                      <a:outerShdw blurRad="38100" dist="38100" dir="2700000" algn="tl">
                        <a:srgbClr val="C0C0C0"/>
                      </a:outerShdw>
                    </a:effectLst>
                    <a:sym typeface="Symbol" pitchFamily="18" charset="2"/>
                  </a:rPr>
                  <a:t>			[</a:t>
                </a:r>
                <a:r>
                  <a:rPr lang="es-GT" sz="2000" dirty="0">
                    <a:solidFill>
                      <a:schemeClr val="hlink"/>
                    </a:solidFill>
                    <a:effectLst>
                      <a:outerShdw blurRad="38100" dist="38100" dir="2700000" algn="tl">
                        <a:srgbClr val="C0C0C0"/>
                      </a:outerShdw>
                    </a:effectLst>
                    <a:sym typeface="Symbol" pitchFamily="18" charset="2"/>
                  </a:rPr>
                  <a:t>BIOAVAILABILITY </a:t>
                </a:r>
                <a:r>
                  <a:rPr lang="es-GT" sz="2000" dirty="0" smtClean="0">
                    <a:solidFill>
                      <a:schemeClr val="hlink"/>
                    </a:solidFill>
                    <a:effectLst>
                      <a:outerShdw blurRad="38100" dist="38100" dir="2700000" algn="tl">
                        <a:srgbClr val="C0C0C0"/>
                      </a:outerShdw>
                    </a:effectLst>
                    <a:sym typeface="Symbol" pitchFamily="18" charset="2"/>
                  </a:rPr>
                  <a:t>        </a:t>
                </a:r>
                <a:r>
                  <a:rPr lang="es-GT" sz="2000" b="1" dirty="0">
                    <a:solidFill>
                      <a:srgbClr val="660066"/>
                    </a:solidFill>
                    <a:effectLst>
                      <a:outerShdw blurRad="38100" dist="38100" dir="2700000" algn="tl">
                        <a:srgbClr val="C0C0C0"/>
                      </a:outerShdw>
                    </a:effectLst>
                  </a:rPr>
                  <a:t>BIOEFFICACY</a:t>
                </a:r>
                <a:r>
                  <a:rPr lang="es-GT" sz="2000" dirty="0">
                    <a:solidFill>
                      <a:srgbClr val="FFCC66"/>
                    </a:solidFill>
                    <a:effectLst>
                      <a:outerShdw blurRad="38100" dist="38100" dir="2700000" algn="tl">
                        <a:srgbClr val="C0C0C0"/>
                      </a:outerShdw>
                    </a:effectLst>
                  </a:rPr>
                  <a:t> </a:t>
                </a:r>
                <a:r>
                  <a:rPr lang="es-GT" sz="2000" b="1" dirty="0">
                    <a:solidFill>
                      <a:schemeClr val="accent2"/>
                    </a:solidFill>
                    <a:effectLst>
                      <a:outerShdw blurRad="38100" dist="38100" dir="2700000" algn="tl">
                        <a:srgbClr val="C0C0C0"/>
                      </a:outerShdw>
                    </a:effectLst>
                    <a:sym typeface="Symbol" pitchFamily="18" charset="2"/>
                  </a:rPr>
                  <a:t></a:t>
                </a:r>
                <a:r>
                  <a:rPr lang="es-GT" sz="2000" dirty="0">
                    <a:solidFill>
                      <a:schemeClr val="accent2"/>
                    </a:solidFill>
                    <a:sym typeface="Symbol" pitchFamily="18" charset="2"/>
                  </a:rPr>
                  <a:t> </a:t>
                </a:r>
                <a:r>
                  <a:rPr lang="es-GT" sz="2000" dirty="0" smtClean="0">
                    <a:solidFill>
                      <a:schemeClr val="hlink"/>
                    </a:solidFill>
                    <a:effectLst>
                      <a:outerShdw blurRad="38100" dist="38100" dir="2700000" algn="tl">
                        <a:srgbClr val="C0C0C0"/>
                      </a:outerShdw>
                    </a:effectLst>
                    <a:sym typeface="Symbol" pitchFamily="18" charset="2"/>
                  </a:rPr>
                  <a:t> 	</a:t>
                </a:r>
                <a:r>
                  <a:rPr lang="en-US" sz="2000" dirty="0" smtClean="0">
                    <a:solidFill>
                      <a:schemeClr val="hlink"/>
                    </a:solidFill>
                    <a:effectLst>
                      <a:outerShdw blurRad="38100" dist="38100" dir="2700000" algn="tl">
                        <a:srgbClr val="C0C0C0"/>
                      </a:outerShdw>
                    </a:effectLst>
                    <a:sym typeface="Symbol" pitchFamily="18" charset="2"/>
                  </a:rPr>
                  <a:t>&amp;                         		BIOCONVERSION </a:t>
                </a:r>
                <a:r>
                  <a:rPr lang="en-US" sz="2000" dirty="0">
                    <a:solidFill>
                      <a:schemeClr val="hlink"/>
                    </a:solidFill>
                    <a:effectLst>
                      <a:outerShdw blurRad="38100" dist="38100" dir="2700000" algn="tl">
                        <a:srgbClr val="C0C0C0"/>
                      </a:outerShdw>
                    </a:effectLst>
                    <a:sym typeface="Symbol" pitchFamily="18" charset="2"/>
                  </a:rPr>
                  <a:t>]</a:t>
                </a:r>
              </a:p>
              <a:p>
                <a:pPr lvl="2">
                  <a:defRPr/>
                </a:pPr>
                <a:r>
                  <a:rPr lang="en-US" dirty="0">
                    <a:solidFill>
                      <a:srgbClr val="FFCC66"/>
                    </a:solidFill>
                    <a:effectLst>
                      <a:outerShdw blurRad="38100" dist="38100" dir="2700000" algn="tl">
                        <a:srgbClr val="C0C0C0"/>
                      </a:outerShdw>
                    </a:effectLst>
                    <a:sym typeface="Symbol" pitchFamily="18" charset="2"/>
                  </a:rPr>
                  <a:t>			</a:t>
                </a:r>
                <a:endParaRPr lang="en-US" b="1" dirty="0">
                  <a:solidFill>
                    <a:srgbClr val="FF66CC"/>
                  </a:solidFill>
                  <a:effectLst>
                    <a:outerShdw blurRad="38100" dist="38100" dir="2700000" algn="tl">
                      <a:srgbClr val="C0C0C0"/>
                    </a:outerShdw>
                  </a:effectLst>
                  <a:sym typeface="Symbol" pitchFamily="18" charset="2"/>
                </a:endParaRPr>
              </a:p>
            </p:txBody>
          </p:sp>
          <p:sp>
            <p:nvSpPr>
              <p:cNvPr id="342043" name="Rectangle 27"/>
              <p:cNvSpPr>
                <a:spLocks noChangeArrowheads="1"/>
              </p:cNvSpPr>
              <p:nvPr/>
            </p:nvSpPr>
            <p:spPr bwMode="auto">
              <a:xfrm>
                <a:off x="2256" y="2160"/>
                <a:ext cx="1552" cy="250"/>
              </a:xfrm>
              <a:prstGeom prst="rect">
                <a:avLst/>
              </a:prstGeom>
              <a:noFill/>
              <a:ln w="9525">
                <a:noFill/>
                <a:miter lim="800000"/>
                <a:headEnd/>
                <a:tailEnd/>
              </a:ln>
              <a:effectLst/>
            </p:spPr>
            <p:txBody>
              <a:bodyPr>
                <a:spAutoFit/>
              </a:bodyPr>
              <a:lstStyle/>
              <a:p>
                <a:pPr lvl="2">
                  <a:defRPr/>
                </a:pPr>
                <a:r>
                  <a:rPr lang="en-US" sz="2000" dirty="0">
                    <a:solidFill>
                      <a:srgbClr val="CC0000"/>
                    </a:solidFill>
                    <a:effectLst>
                      <a:outerShdw blurRad="38100" dist="38100" dir="2700000" algn="tl">
                        <a:srgbClr val="C0C0C0"/>
                      </a:outerShdw>
                    </a:effectLst>
                    <a:sym typeface="Symbol" pitchFamily="18" charset="2"/>
                  </a:rPr>
                  <a:t>x  </a:t>
                </a:r>
                <a:r>
                  <a:rPr lang="en-US" sz="2000" b="1" dirty="0">
                    <a:solidFill>
                      <a:srgbClr val="CC0000"/>
                    </a:solidFill>
                    <a:effectLst>
                      <a:outerShdw blurRad="38100" dist="38100" dir="2700000" algn="tl">
                        <a:srgbClr val="C0C0C0"/>
                      </a:outerShdw>
                    </a:effectLst>
                    <a:sym typeface="Symbol" pitchFamily="18" charset="2"/>
                  </a:rPr>
                  <a:t>INTAKE</a:t>
                </a:r>
              </a:p>
            </p:txBody>
          </p:sp>
        </p:grpSp>
        <p:grpSp>
          <p:nvGrpSpPr>
            <p:cNvPr id="9" name="Group 42"/>
            <p:cNvGrpSpPr/>
            <p:nvPr/>
          </p:nvGrpSpPr>
          <p:grpSpPr>
            <a:xfrm>
              <a:off x="3429000" y="3733800"/>
              <a:ext cx="1828800" cy="1649187"/>
              <a:chOff x="3429000" y="3733800"/>
              <a:chExt cx="1828800" cy="1649187"/>
            </a:xfrm>
          </p:grpSpPr>
          <p:sp>
            <p:nvSpPr>
              <p:cNvPr id="7178" name="Text Box 29"/>
              <p:cNvSpPr txBox="1">
                <a:spLocks noChangeArrowheads="1"/>
              </p:cNvSpPr>
              <p:nvPr/>
            </p:nvSpPr>
            <p:spPr bwMode="auto">
              <a:xfrm>
                <a:off x="3429000" y="4419600"/>
                <a:ext cx="1828800" cy="523222"/>
              </a:xfrm>
              <a:prstGeom prst="rect">
                <a:avLst/>
              </a:prstGeom>
              <a:noFill/>
              <a:ln w="50800">
                <a:solidFill>
                  <a:srgbClr val="FFFF00"/>
                </a:solidFill>
                <a:miter lim="800000"/>
                <a:headEnd/>
                <a:tailEnd/>
              </a:ln>
            </p:spPr>
            <p:txBody>
              <a:bodyPr wrap="square">
                <a:spAutoFit/>
              </a:bodyPr>
              <a:lstStyle/>
              <a:p>
                <a:pPr algn="ctr">
                  <a:spcBef>
                    <a:spcPct val="50000"/>
                  </a:spcBef>
                </a:pPr>
                <a:r>
                  <a:rPr lang="en-US" sz="2800" b="1" dirty="0">
                    <a:solidFill>
                      <a:srgbClr val="800080"/>
                    </a:solidFill>
                  </a:rPr>
                  <a:t>EAR</a:t>
                </a:r>
              </a:p>
            </p:txBody>
          </p:sp>
          <p:sp>
            <p:nvSpPr>
              <p:cNvPr id="7180" name="Line 30"/>
              <p:cNvSpPr>
                <a:spLocks noChangeShapeType="1"/>
              </p:cNvSpPr>
              <p:nvPr/>
            </p:nvSpPr>
            <p:spPr bwMode="auto">
              <a:xfrm flipH="1">
                <a:off x="4343400" y="5029200"/>
                <a:ext cx="0" cy="353787"/>
              </a:xfrm>
              <a:prstGeom prst="line">
                <a:avLst/>
              </a:prstGeom>
              <a:noFill/>
              <a:ln w="38100">
                <a:solidFill>
                  <a:srgbClr val="CC0000"/>
                </a:solidFill>
                <a:round/>
                <a:headEnd/>
                <a:tailEnd type="triangle" w="med" len="med"/>
              </a:ln>
            </p:spPr>
            <p:txBody>
              <a:bodyPr/>
              <a:lstStyle/>
              <a:p>
                <a:endParaRPr lang="en-US"/>
              </a:p>
            </p:txBody>
          </p:sp>
          <p:cxnSp>
            <p:nvCxnSpPr>
              <p:cNvPr id="42" name="Straight Arrow Connector 41"/>
              <p:cNvCxnSpPr/>
              <p:nvPr/>
            </p:nvCxnSpPr>
            <p:spPr>
              <a:xfrm rot="5400000">
                <a:off x="4038600" y="4037806"/>
                <a:ext cx="6096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sp>
        <p:nvSpPr>
          <p:cNvPr id="43" name="Oval 42"/>
          <p:cNvSpPr/>
          <p:nvPr/>
        </p:nvSpPr>
        <p:spPr>
          <a:xfrm>
            <a:off x="3505200" y="838200"/>
            <a:ext cx="2438400" cy="990600"/>
          </a:xfrm>
          <a:prstGeom prst="ellipse">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6400800" y="849868"/>
            <a:ext cx="2590800" cy="4255532"/>
            <a:chOff x="6400800" y="849868"/>
            <a:chExt cx="2590800" cy="4255532"/>
          </a:xfrm>
        </p:grpSpPr>
        <p:grpSp>
          <p:nvGrpSpPr>
            <p:cNvPr id="4" name="Group 31"/>
            <p:cNvGrpSpPr/>
            <p:nvPr/>
          </p:nvGrpSpPr>
          <p:grpSpPr>
            <a:xfrm>
              <a:off x="6400800" y="1295400"/>
              <a:ext cx="2590800" cy="3810000"/>
              <a:chOff x="1981200" y="2133600"/>
              <a:chExt cx="2590800" cy="3810000"/>
            </a:xfrm>
          </p:grpSpPr>
          <p:sp>
            <p:nvSpPr>
              <p:cNvPr id="33" name="Text Box 33"/>
              <p:cNvSpPr txBox="1">
                <a:spLocks noChangeArrowheads="1"/>
              </p:cNvSpPr>
              <p:nvPr/>
            </p:nvSpPr>
            <p:spPr bwMode="auto">
              <a:xfrm>
                <a:off x="1981200" y="34684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TERTIARY        </a:t>
                </a:r>
                <a:r>
                  <a:rPr lang="en-US" dirty="0" smtClean="0">
                    <a:solidFill>
                      <a:schemeClr val="accent2"/>
                    </a:solidFill>
                  </a:rPr>
                  <a:t>(Clinical signs)</a:t>
                </a:r>
                <a:endParaRPr lang="en-US" dirty="0">
                  <a:solidFill>
                    <a:schemeClr val="accent2"/>
                  </a:solidFill>
                </a:endParaRPr>
              </a:p>
            </p:txBody>
          </p:sp>
          <p:sp>
            <p:nvSpPr>
              <p:cNvPr id="34" name="Text Box 34"/>
              <p:cNvSpPr txBox="1">
                <a:spLocks noChangeArrowheads="1"/>
              </p:cNvSpPr>
              <p:nvPr/>
            </p:nvSpPr>
            <p:spPr bwMode="auto">
              <a:xfrm>
                <a:off x="1981200" y="43828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SECONDARY </a:t>
                </a:r>
                <a:r>
                  <a:rPr lang="en-US" dirty="0" smtClean="0">
                    <a:solidFill>
                      <a:schemeClr val="accent2"/>
                    </a:solidFill>
                  </a:rPr>
                  <a:t>(</a:t>
                </a:r>
                <a:r>
                  <a:rPr lang="en-US" dirty="0">
                    <a:solidFill>
                      <a:schemeClr val="accent2"/>
                    </a:solidFill>
                  </a:rPr>
                  <a:t>Metabolic biomarker)</a:t>
                </a:r>
              </a:p>
            </p:txBody>
          </p:sp>
          <p:sp>
            <p:nvSpPr>
              <p:cNvPr id="35" name="Text Box 35"/>
              <p:cNvSpPr txBox="1">
                <a:spLocks noChangeArrowheads="1"/>
              </p:cNvSpPr>
              <p:nvPr/>
            </p:nvSpPr>
            <p:spPr bwMode="auto">
              <a:xfrm>
                <a:off x="1981200" y="52972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PRIMARY          </a:t>
                </a:r>
                <a:r>
                  <a:rPr lang="en-US" dirty="0" smtClean="0">
                    <a:solidFill>
                      <a:schemeClr val="accent2"/>
                    </a:solidFill>
                  </a:rPr>
                  <a:t>(Biomarkers of intake</a:t>
                </a:r>
                <a:r>
                  <a:rPr lang="en-US" dirty="0">
                    <a:solidFill>
                      <a:schemeClr val="accent2"/>
                    </a:solidFill>
                  </a:rPr>
                  <a:t>)</a:t>
                </a:r>
              </a:p>
            </p:txBody>
          </p:sp>
          <p:sp>
            <p:nvSpPr>
              <p:cNvPr id="36" name="Text Box 33"/>
              <p:cNvSpPr txBox="1">
                <a:spLocks noChangeArrowheads="1"/>
              </p:cNvSpPr>
              <p:nvPr/>
            </p:nvSpPr>
            <p:spPr bwMode="auto">
              <a:xfrm>
                <a:off x="1981200" y="2133600"/>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QUATERNARY        </a:t>
                </a:r>
                <a:r>
                  <a:rPr lang="en-US" dirty="0" smtClean="0">
                    <a:solidFill>
                      <a:schemeClr val="accent2"/>
                    </a:solidFill>
                  </a:rPr>
                  <a:t>(Functional signs)</a:t>
                </a:r>
                <a:endParaRPr lang="en-US" dirty="0">
                  <a:solidFill>
                    <a:schemeClr val="accent2"/>
                  </a:solidFill>
                </a:endParaRPr>
              </a:p>
            </p:txBody>
          </p:sp>
          <p:cxnSp>
            <p:nvCxnSpPr>
              <p:cNvPr id="37" name="Straight Arrow Connector 36"/>
              <p:cNvCxnSpPr/>
              <p:nvPr/>
            </p:nvCxnSpPr>
            <p:spPr>
              <a:xfrm rot="5400000" flipH="1" flipV="1">
                <a:off x="2971006" y="3124200"/>
                <a:ext cx="610394"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3162300" y="42283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flipH="1" flipV="1">
                <a:off x="3162300" y="51427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 Box 33"/>
            <p:cNvSpPr txBox="1">
              <a:spLocks noChangeArrowheads="1"/>
            </p:cNvSpPr>
            <p:nvPr/>
          </p:nvSpPr>
          <p:spPr bwMode="auto">
            <a:xfrm>
              <a:off x="6400800" y="849868"/>
              <a:ext cx="2590800" cy="369332"/>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FF0000"/>
                  </a:solidFill>
                </a:rPr>
                <a:t>OUTCOMES</a:t>
              </a:r>
              <a:endParaRPr lang="en-US" dirty="0">
                <a:solidFill>
                  <a:srgbClr val="FF0000"/>
                </a:solidFill>
              </a:endParaRPr>
            </a:p>
          </p:txBody>
        </p:sp>
      </p:grpSp>
      <p:grpSp>
        <p:nvGrpSpPr>
          <p:cNvPr id="54" name="Group 53"/>
          <p:cNvGrpSpPr/>
          <p:nvPr/>
        </p:nvGrpSpPr>
        <p:grpSpPr>
          <a:xfrm>
            <a:off x="2667000" y="4267200"/>
            <a:ext cx="2971800" cy="533400"/>
            <a:chOff x="2667000" y="4267200"/>
            <a:chExt cx="2971800" cy="533400"/>
          </a:xfrm>
        </p:grpSpPr>
        <p:cxnSp>
          <p:nvCxnSpPr>
            <p:cNvPr id="45" name="Straight Arrow Connector 44"/>
            <p:cNvCxnSpPr/>
            <p:nvPr/>
          </p:nvCxnSpPr>
          <p:spPr>
            <a:xfrm rot="16200000" flipH="1">
              <a:off x="2667000" y="4343400"/>
              <a:ext cx="457200" cy="4572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5143500" y="4305300"/>
              <a:ext cx="533400" cy="4572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ChangeArrowheads="1"/>
          </p:cNvSpPr>
          <p:nvPr/>
        </p:nvSpPr>
        <p:spPr bwMode="auto">
          <a:xfrm>
            <a:off x="0" y="0"/>
            <a:ext cx="9144000" cy="685800"/>
          </a:xfrm>
          <a:prstGeom prst="rect">
            <a:avLst/>
          </a:prstGeom>
          <a:gradFill rotWithShape="1">
            <a:gsLst>
              <a:gs pos="0">
                <a:srgbClr val="2F42F3"/>
              </a:gs>
              <a:gs pos="100000">
                <a:srgbClr val="161F70"/>
              </a:gs>
            </a:gsLst>
            <a:lin ang="0" scaled="1"/>
          </a:gradFill>
          <a:ln w="9525">
            <a:solidFill>
              <a:schemeClr val="tx1"/>
            </a:solidFill>
            <a:miter lim="800000"/>
            <a:headEnd/>
            <a:tailEnd/>
          </a:ln>
        </p:spPr>
        <p:txBody>
          <a:bodyPr wrap="none" anchor="ctr"/>
          <a:lstStyle/>
          <a:p>
            <a:endParaRPr lang="en-US"/>
          </a:p>
        </p:txBody>
      </p:sp>
      <p:sp>
        <p:nvSpPr>
          <p:cNvPr id="157699" name="Line 4"/>
          <p:cNvSpPr>
            <a:spLocks noChangeShapeType="1"/>
          </p:cNvSpPr>
          <p:nvPr/>
        </p:nvSpPr>
        <p:spPr bwMode="auto">
          <a:xfrm>
            <a:off x="0" y="685800"/>
            <a:ext cx="9144000" cy="0"/>
          </a:xfrm>
          <a:prstGeom prst="line">
            <a:avLst/>
          </a:prstGeom>
          <a:noFill/>
          <a:ln w="101600">
            <a:solidFill>
              <a:srgbClr val="FF9900"/>
            </a:solidFill>
            <a:round/>
            <a:headEnd/>
            <a:tailEnd/>
          </a:ln>
        </p:spPr>
        <p:txBody>
          <a:bodyPr/>
          <a:lstStyle/>
          <a:p>
            <a:endParaRPr lang="en-US"/>
          </a:p>
        </p:txBody>
      </p:sp>
      <p:grpSp>
        <p:nvGrpSpPr>
          <p:cNvPr id="2" name="Group 43"/>
          <p:cNvGrpSpPr/>
          <p:nvPr/>
        </p:nvGrpSpPr>
        <p:grpSpPr>
          <a:xfrm>
            <a:off x="6477000" y="1295400"/>
            <a:ext cx="2514600" cy="3810000"/>
            <a:chOff x="2057400" y="2133600"/>
            <a:chExt cx="2514600" cy="3810000"/>
          </a:xfrm>
        </p:grpSpPr>
        <p:sp>
          <p:nvSpPr>
            <p:cNvPr id="45" name="Text Box 33"/>
            <p:cNvSpPr txBox="1">
              <a:spLocks noChangeArrowheads="1"/>
            </p:cNvSpPr>
            <p:nvPr/>
          </p:nvSpPr>
          <p:spPr bwMode="auto">
            <a:xfrm>
              <a:off x="2057400" y="3468469"/>
              <a:ext cx="2514600" cy="646331"/>
            </a:xfrm>
            <a:prstGeom prst="rect">
              <a:avLst/>
            </a:prstGeom>
            <a:noFill/>
            <a:ln w="38100">
              <a:solidFill>
                <a:srgbClr val="008080"/>
              </a:solidFill>
              <a:miter lim="800000"/>
              <a:headEnd/>
              <a:tailEnd/>
            </a:ln>
          </p:spPr>
          <p:txBody>
            <a:bodyPr wrap="square">
              <a:spAutoFit/>
            </a:bodyPr>
            <a:lstStyle/>
            <a:p>
              <a:pPr algn="ctr">
                <a:spcBef>
                  <a:spcPct val="50000"/>
                </a:spcBef>
              </a:pPr>
              <a:r>
                <a:rPr lang="en-US" b="1" dirty="0" smtClean="0">
                  <a:solidFill>
                    <a:srgbClr val="800080"/>
                  </a:solidFill>
                </a:rPr>
                <a:t>TERTIARY        </a:t>
              </a:r>
              <a:r>
                <a:rPr lang="en-US" dirty="0" smtClean="0">
                  <a:solidFill>
                    <a:schemeClr val="accent2"/>
                  </a:solidFill>
                </a:rPr>
                <a:t>(Clinical </a:t>
              </a:r>
              <a:r>
                <a:rPr lang="en-US" dirty="0" smtClean="0">
                  <a:solidFill>
                    <a:schemeClr val="accent2"/>
                  </a:solidFill>
                </a:rPr>
                <a:t>signs)</a:t>
              </a:r>
              <a:endParaRPr lang="en-US" dirty="0">
                <a:solidFill>
                  <a:schemeClr val="accent2"/>
                </a:solidFill>
              </a:endParaRPr>
            </a:p>
          </p:txBody>
        </p:sp>
        <p:sp>
          <p:nvSpPr>
            <p:cNvPr id="46" name="Text Box 34"/>
            <p:cNvSpPr txBox="1">
              <a:spLocks noChangeArrowheads="1"/>
            </p:cNvSpPr>
            <p:nvPr/>
          </p:nvSpPr>
          <p:spPr bwMode="auto">
            <a:xfrm>
              <a:off x="2057400" y="4382869"/>
              <a:ext cx="2514600" cy="646331"/>
            </a:xfrm>
            <a:prstGeom prst="rect">
              <a:avLst/>
            </a:prstGeom>
            <a:noFill/>
            <a:ln w="38100">
              <a:solidFill>
                <a:srgbClr val="008080"/>
              </a:solidFill>
              <a:miter lim="800000"/>
              <a:headEnd/>
              <a:tailEnd/>
            </a:ln>
          </p:spPr>
          <p:txBody>
            <a:bodyPr wrap="square">
              <a:spAutoFit/>
            </a:bodyPr>
            <a:lstStyle/>
            <a:p>
              <a:pPr algn="ctr">
                <a:spcBef>
                  <a:spcPct val="50000"/>
                </a:spcBef>
              </a:pPr>
              <a:r>
                <a:rPr lang="en-US" b="1" dirty="0" smtClean="0">
                  <a:solidFill>
                    <a:srgbClr val="800080"/>
                  </a:solidFill>
                </a:rPr>
                <a:t>SECONDARY </a:t>
              </a:r>
              <a:r>
                <a:rPr lang="en-US" dirty="0" smtClean="0">
                  <a:solidFill>
                    <a:schemeClr val="accent2"/>
                  </a:solidFill>
                </a:rPr>
                <a:t>(</a:t>
              </a:r>
              <a:r>
                <a:rPr lang="en-US" dirty="0">
                  <a:solidFill>
                    <a:schemeClr val="accent2"/>
                  </a:solidFill>
                </a:rPr>
                <a:t>Metabolic biomarker)</a:t>
              </a:r>
            </a:p>
          </p:txBody>
        </p:sp>
        <p:sp>
          <p:nvSpPr>
            <p:cNvPr id="47" name="Text Box 35"/>
            <p:cNvSpPr txBox="1">
              <a:spLocks noChangeArrowheads="1"/>
            </p:cNvSpPr>
            <p:nvPr/>
          </p:nvSpPr>
          <p:spPr bwMode="auto">
            <a:xfrm>
              <a:off x="2057400" y="5297269"/>
              <a:ext cx="2514600" cy="646331"/>
            </a:xfrm>
            <a:prstGeom prst="rect">
              <a:avLst/>
            </a:prstGeom>
            <a:noFill/>
            <a:ln w="38100">
              <a:solidFill>
                <a:srgbClr val="008080"/>
              </a:solidFill>
              <a:miter lim="800000"/>
              <a:headEnd/>
              <a:tailEnd/>
            </a:ln>
          </p:spPr>
          <p:txBody>
            <a:bodyPr wrap="square">
              <a:spAutoFit/>
            </a:bodyPr>
            <a:lstStyle/>
            <a:p>
              <a:pPr algn="ctr">
                <a:spcBef>
                  <a:spcPct val="50000"/>
                </a:spcBef>
              </a:pPr>
              <a:r>
                <a:rPr lang="en-US" b="1" dirty="0" smtClean="0">
                  <a:solidFill>
                    <a:srgbClr val="800080"/>
                  </a:solidFill>
                </a:rPr>
                <a:t>PRIMARY          </a:t>
              </a:r>
              <a:r>
                <a:rPr lang="en-US" dirty="0" smtClean="0">
                  <a:solidFill>
                    <a:schemeClr val="accent2"/>
                  </a:solidFill>
                </a:rPr>
                <a:t>(Biomarkers of intake</a:t>
              </a:r>
              <a:r>
                <a:rPr lang="en-US" dirty="0">
                  <a:solidFill>
                    <a:schemeClr val="accent2"/>
                  </a:solidFill>
                </a:rPr>
                <a:t>)</a:t>
              </a:r>
            </a:p>
          </p:txBody>
        </p:sp>
        <p:sp>
          <p:nvSpPr>
            <p:cNvPr id="48" name="Text Box 33"/>
            <p:cNvSpPr txBox="1">
              <a:spLocks noChangeArrowheads="1"/>
            </p:cNvSpPr>
            <p:nvPr/>
          </p:nvSpPr>
          <p:spPr bwMode="auto">
            <a:xfrm>
              <a:off x="2057400" y="2133600"/>
              <a:ext cx="2514600" cy="646331"/>
            </a:xfrm>
            <a:prstGeom prst="rect">
              <a:avLst/>
            </a:prstGeom>
            <a:noFill/>
            <a:ln w="38100">
              <a:solidFill>
                <a:srgbClr val="008080"/>
              </a:solidFill>
              <a:miter lim="800000"/>
              <a:headEnd/>
              <a:tailEnd/>
            </a:ln>
          </p:spPr>
          <p:txBody>
            <a:bodyPr wrap="square">
              <a:spAutoFit/>
            </a:bodyPr>
            <a:lstStyle/>
            <a:p>
              <a:pPr algn="ctr">
                <a:spcBef>
                  <a:spcPct val="50000"/>
                </a:spcBef>
              </a:pPr>
              <a:r>
                <a:rPr lang="en-US" b="1" dirty="0" smtClean="0">
                  <a:solidFill>
                    <a:srgbClr val="800080"/>
                  </a:solidFill>
                </a:rPr>
                <a:t>QUATERNARY        </a:t>
              </a:r>
              <a:r>
                <a:rPr lang="en-US" dirty="0" smtClean="0">
                  <a:solidFill>
                    <a:schemeClr val="accent2"/>
                  </a:solidFill>
                </a:rPr>
                <a:t>(Functional signs)</a:t>
              </a:r>
              <a:endParaRPr lang="en-US" dirty="0">
                <a:solidFill>
                  <a:schemeClr val="accent2"/>
                </a:solidFill>
              </a:endParaRPr>
            </a:p>
          </p:txBody>
        </p:sp>
        <p:cxnSp>
          <p:nvCxnSpPr>
            <p:cNvPr id="51" name="Straight Arrow Connector 50"/>
            <p:cNvCxnSpPr/>
            <p:nvPr/>
          </p:nvCxnSpPr>
          <p:spPr>
            <a:xfrm rot="5400000" flipH="1" flipV="1">
              <a:off x="2971006" y="3124200"/>
              <a:ext cx="610394"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3162300" y="42283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flipH="1" flipV="1">
              <a:off x="3162300" y="51427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 name="Group 11"/>
          <p:cNvGrpSpPr>
            <a:grpSpLocks/>
          </p:cNvGrpSpPr>
          <p:nvPr/>
        </p:nvGrpSpPr>
        <p:grpSpPr bwMode="auto">
          <a:xfrm>
            <a:off x="228600" y="5181600"/>
            <a:ext cx="8763000" cy="914400"/>
            <a:chOff x="48" y="3147"/>
            <a:chExt cx="5520" cy="576"/>
          </a:xfrm>
        </p:grpSpPr>
        <p:sp>
          <p:nvSpPr>
            <p:cNvPr id="157727" name="Line 12"/>
            <p:cNvSpPr>
              <a:spLocks noChangeShapeType="1"/>
            </p:cNvSpPr>
            <p:nvPr/>
          </p:nvSpPr>
          <p:spPr bwMode="auto">
            <a:xfrm flipV="1">
              <a:off x="4800" y="3147"/>
              <a:ext cx="0" cy="264"/>
            </a:xfrm>
            <a:prstGeom prst="line">
              <a:avLst/>
            </a:prstGeom>
            <a:noFill/>
            <a:ln w="38100">
              <a:solidFill>
                <a:srgbClr val="FF0000"/>
              </a:solidFill>
              <a:round/>
              <a:headEnd/>
              <a:tailEnd type="triangle" w="med" len="med"/>
            </a:ln>
          </p:spPr>
          <p:txBody>
            <a:bodyPr/>
            <a:lstStyle/>
            <a:p>
              <a:endParaRPr lang="en-US"/>
            </a:p>
          </p:txBody>
        </p:sp>
        <p:grpSp>
          <p:nvGrpSpPr>
            <p:cNvPr id="5" name="Group 13"/>
            <p:cNvGrpSpPr>
              <a:grpSpLocks/>
            </p:cNvGrpSpPr>
            <p:nvPr/>
          </p:nvGrpSpPr>
          <p:grpSpPr bwMode="auto">
            <a:xfrm>
              <a:off x="48" y="3432"/>
              <a:ext cx="5520" cy="291"/>
              <a:chOff x="48" y="3168"/>
              <a:chExt cx="5520" cy="291"/>
            </a:xfrm>
          </p:grpSpPr>
          <p:sp>
            <p:nvSpPr>
              <p:cNvPr id="157729" name="Text Box 14"/>
              <p:cNvSpPr txBox="1">
                <a:spLocks noChangeArrowheads="1"/>
              </p:cNvSpPr>
              <p:nvPr/>
            </p:nvSpPr>
            <p:spPr bwMode="auto">
              <a:xfrm>
                <a:off x="3984" y="3168"/>
                <a:ext cx="1584" cy="291"/>
              </a:xfrm>
              <a:prstGeom prst="rect">
                <a:avLst/>
              </a:prstGeom>
              <a:noFill/>
              <a:ln w="38100">
                <a:solidFill>
                  <a:srgbClr val="FF6600"/>
                </a:solidFill>
                <a:miter lim="800000"/>
                <a:headEnd/>
                <a:tailEnd/>
              </a:ln>
            </p:spPr>
            <p:txBody>
              <a:bodyPr>
                <a:spAutoFit/>
              </a:bodyPr>
              <a:lstStyle/>
              <a:p>
                <a:pPr algn="ctr">
                  <a:spcBef>
                    <a:spcPct val="50000"/>
                  </a:spcBef>
                </a:pPr>
                <a:r>
                  <a:rPr lang="en-US" sz="2400" dirty="0" smtClean="0">
                    <a:solidFill>
                      <a:srgbClr val="006600"/>
                    </a:solidFill>
                  </a:rPr>
                  <a:t>Total </a:t>
                </a:r>
                <a:r>
                  <a:rPr lang="en-US" sz="2400" dirty="0" smtClean="0">
                    <a:solidFill>
                      <a:srgbClr val="006600"/>
                    </a:solidFill>
                  </a:rPr>
                  <a:t>Abs.</a:t>
                </a:r>
                <a:endParaRPr lang="en-US" sz="2400" dirty="0">
                  <a:solidFill>
                    <a:srgbClr val="006600"/>
                  </a:solidFill>
                </a:endParaRPr>
              </a:p>
            </p:txBody>
          </p:sp>
          <p:sp>
            <p:nvSpPr>
              <p:cNvPr id="157730" name="Text Box 15"/>
              <p:cNvSpPr txBox="1">
                <a:spLocks noChangeArrowheads="1"/>
              </p:cNvSpPr>
              <p:nvPr/>
            </p:nvSpPr>
            <p:spPr bwMode="auto">
              <a:xfrm>
                <a:off x="48" y="3168"/>
                <a:ext cx="1584" cy="291"/>
              </a:xfrm>
              <a:prstGeom prst="rect">
                <a:avLst/>
              </a:prstGeom>
              <a:noFill/>
              <a:ln w="38100">
                <a:solidFill>
                  <a:srgbClr val="FF6600"/>
                </a:solidFill>
                <a:miter lim="800000"/>
                <a:headEnd/>
                <a:tailEnd/>
              </a:ln>
            </p:spPr>
            <p:txBody>
              <a:bodyPr wrap="square">
                <a:spAutoFit/>
              </a:bodyPr>
              <a:lstStyle/>
              <a:p>
                <a:pPr algn="ctr">
                  <a:spcBef>
                    <a:spcPct val="50000"/>
                  </a:spcBef>
                </a:pPr>
                <a:r>
                  <a:rPr lang="en-US" sz="2400" dirty="0">
                    <a:solidFill>
                      <a:srgbClr val="006600"/>
                    </a:solidFill>
                  </a:rPr>
                  <a:t>Initial </a:t>
                </a:r>
                <a:r>
                  <a:rPr lang="en-US" sz="2400" dirty="0" smtClean="0">
                    <a:solidFill>
                      <a:srgbClr val="006600"/>
                    </a:solidFill>
                  </a:rPr>
                  <a:t>Absorption</a:t>
                </a:r>
                <a:endParaRPr lang="en-US" sz="2400" dirty="0">
                  <a:solidFill>
                    <a:srgbClr val="006600"/>
                  </a:solidFill>
                </a:endParaRPr>
              </a:p>
            </p:txBody>
          </p:sp>
          <p:sp>
            <p:nvSpPr>
              <p:cNvPr id="157731" name="Text Box 16"/>
              <p:cNvSpPr txBox="1">
                <a:spLocks noChangeArrowheads="1"/>
              </p:cNvSpPr>
              <p:nvPr/>
            </p:nvSpPr>
            <p:spPr bwMode="auto">
              <a:xfrm>
                <a:off x="1920" y="3168"/>
                <a:ext cx="1776" cy="291"/>
              </a:xfrm>
              <a:prstGeom prst="rect">
                <a:avLst/>
              </a:prstGeom>
              <a:noFill/>
              <a:ln w="38100">
                <a:solidFill>
                  <a:srgbClr val="FF6600"/>
                </a:solidFill>
                <a:miter lim="800000"/>
                <a:headEnd/>
                <a:tailEnd/>
              </a:ln>
            </p:spPr>
            <p:txBody>
              <a:bodyPr>
                <a:spAutoFit/>
              </a:bodyPr>
              <a:lstStyle/>
              <a:p>
                <a:pPr algn="ctr">
                  <a:spcBef>
                    <a:spcPct val="50000"/>
                  </a:spcBef>
                </a:pPr>
                <a:r>
                  <a:rPr lang="en-US" sz="2400" dirty="0" smtClean="0">
                    <a:solidFill>
                      <a:srgbClr val="006600"/>
                    </a:solidFill>
                  </a:rPr>
                  <a:t>Additional </a:t>
                </a:r>
                <a:r>
                  <a:rPr lang="en-US" sz="2400" dirty="0" smtClean="0">
                    <a:solidFill>
                      <a:srgbClr val="006600"/>
                    </a:solidFill>
                  </a:rPr>
                  <a:t>Abs.</a:t>
                </a:r>
                <a:endParaRPr lang="en-US" sz="2400" dirty="0">
                  <a:solidFill>
                    <a:srgbClr val="006600"/>
                  </a:solidFill>
                </a:endParaRPr>
              </a:p>
            </p:txBody>
          </p:sp>
          <p:sp>
            <p:nvSpPr>
              <p:cNvPr id="157732" name="Line 17"/>
              <p:cNvSpPr>
                <a:spLocks noChangeShapeType="1"/>
              </p:cNvSpPr>
              <p:nvPr/>
            </p:nvSpPr>
            <p:spPr bwMode="auto">
              <a:xfrm>
                <a:off x="1680" y="3360"/>
                <a:ext cx="192" cy="0"/>
              </a:xfrm>
              <a:prstGeom prst="line">
                <a:avLst/>
              </a:prstGeom>
              <a:noFill/>
              <a:ln w="28575">
                <a:solidFill>
                  <a:srgbClr val="CC0000"/>
                </a:solidFill>
                <a:round/>
                <a:headEnd/>
                <a:tailEnd type="triangle" w="med" len="med"/>
              </a:ln>
            </p:spPr>
            <p:txBody>
              <a:bodyPr/>
              <a:lstStyle/>
              <a:p>
                <a:endParaRPr lang="en-US"/>
              </a:p>
            </p:txBody>
          </p:sp>
          <p:sp>
            <p:nvSpPr>
              <p:cNvPr id="157733" name="Line 18"/>
              <p:cNvSpPr>
                <a:spLocks noChangeShapeType="1"/>
              </p:cNvSpPr>
              <p:nvPr/>
            </p:nvSpPr>
            <p:spPr bwMode="auto">
              <a:xfrm>
                <a:off x="3744" y="3360"/>
                <a:ext cx="192" cy="0"/>
              </a:xfrm>
              <a:prstGeom prst="line">
                <a:avLst/>
              </a:prstGeom>
              <a:noFill/>
              <a:ln w="28575">
                <a:solidFill>
                  <a:srgbClr val="CC0000"/>
                </a:solidFill>
                <a:round/>
                <a:headEnd/>
                <a:tailEnd type="triangle" w="med" len="med"/>
              </a:ln>
            </p:spPr>
            <p:txBody>
              <a:bodyPr/>
              <a:lstStyle/>
              <a:p>
                <a:endParaRPr lang="en-US"/>
              </a:p>
            </p:txBody>
          </p:sp>
        </p:grpSp>
      </p:grpSp>
      <p:graphicFrame>
        <p:nvGraphicFramePr>
          <p:cNvPr id="50" name="Group 5"/>
          <p:cNvGraphicFramePr>
            <a:graphicFrameLocks noGrp="1"/>
          </p:cNvGraphicFramePr>
          <p:nvPr>
            <p:ph/>
          </p:nvPr>
        </p:nvGraphicFramePr>
        <p:xfrm>
          <a:off x="76200" y="1295400"/>
          <a:ext cx="6400799" cy="3908627"/>
        </p:xfrm>
        <a:graphic>
          <a:graphicData uri="http://schemas.openxmlformats.org/drawingml/2006/table">
            <a:tbl>
              <a:tblPr/>
              <a:tblGrid>
                <a:gridCol w="1092543"/>
                <a:gridCol w="1014503"/>
                <a:gridCol w="1014503"/>
                <a:gridCol w="1016129"/>
                <a:gridCol w="1043920"/>
                <a:gridCol w="1219201"/>
              </a:tblGrid>
              <a:tr h="966807">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err="1" smtClean="0">
                          <a:ln>
                            <a:noFill/>
                          </a:ln>
                          <a:solidFill>
                            <a:srgbClr val="800080"/>
                          </a:solidFill>
                          <a:effectLst/>
                          <a:latin typeface="Arial" charset="0"/>
                        </a:rPr>
                        <a:t>Vit</a:t>
                      </a:r>
                      <a:r>
                        <a:rPr kumimoji="0" lang="en-US" sz="1800" b="1" i="0" u="none" strike="noStrike" cap="none" normalizeH="0" baseline="0" dirty="0" smtClean="0">
                          <a:ln>
                            <a:noFill/>
                          </a:ln>
                          <a:solidFill>
                            <a:srgbClr val="800080"/>
                          </a:solidFill>
                          <a:effectLst/>
                          <a:latin typeface="Arial" charset="0"/>
                        </a:rPr>
                        <a:t>. A</a:t>
                      </a:r>
                    </a:p>
                  </a:txBody>
                  <a:tcPr anchor="ctr" horzOverflow="overflow">
                    <a:lnL w="571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err="1" smtClean="0">
                          <a:ln>
                            <a:noFill/>
                          </a:ln>
                          <a:solidFill>
                            <a:srgbClr val="800080"/>
                          </a:solidFill>
                          <a:effectLst/>
                          <a:latin typeface="Arial" charset="0"/>
                        </a:rPr>
                        <a:t>Vit</a:t>
                      </a:r>
                      <a:r>
                        <a:rPr kumimoji="0" lang="en-US" sz="1800" b="1" i="0" u="none" strike="noStrike" cap="none" normalizeH="0" baseline="0" dirty="0" smtClean="0">
                          <a:ln>
                            <a:noFill/>
                          </a:ln>
                          <a:solidFill>
                            <a:srgbClr val="800080"/>
                          </a:solidFill>
                          <a:effectLst/>
                          <a:latin typeface="Arial" charset="0"/>
                        </a:rPr>
                        <a:t>. B</a:t>
                      </a:r>
                      <a:r>
                        <a:rPr kumimoji="0" lang="en-US" sz="1800" b="1" i="0" u="none" strike="noStrike" cap="none" normalizeH="0" baseline="-25000" dirty="0" smtClean="0">
                          <a:ln>
                            <a:noFill/>
                          </a:ln>
                          <a:solidFill>
                            <a:srgbClr val="800080"/>
                          </a:solidFill>
                          <a:effectLst/>
                          <a:latin typeface="Arial" charset="0"/>
                        </a:rPr>
                        <a:t>12</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smtClean="0">
                          <a:ln>
                            <a:noFill/>
                          </a:ln>
                          <a:solidFill>
                            <a:srgbClr val="800080"/>
                          </a:solidFill>
                          <a:effectLst/>
                          <a:latin typeface="Arial" charset="0"/>
                        </a:rPr>
                        <a:t>Folate</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smtClean="0">
                          <a:ln>
                            <a:noFill/>
                          </a:ln>
                          <a:solidFill>
                            <a:srgbClr val="800080"/>
                          </a:solidFill>
                          <a:effectLst/>
                          <a:latin typeface="Arial" charset="0"/>
                        </a:rPr>
                        <a:t>Iron</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smtClean="0">
                          <a:ln>
                            <a:noFill/>
                          </a:ln>
                          <a:solidFill>
                            <a:srgbClr val="800080"/>
                          </a:solidFill>
                          <a:effectLst/>
                          <a:latin typeface="Arial" charset="0"/>
                        </a:rPr>
                        <a:t>Zinc</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1" i="0" u="none" strike="noStrike" cap="none" normalizeH="0" baseline="0" dirty="0" smtClean="0">
                          <a:ln>
                            <a:noFill/>
                          </a:ln>
                          <a:solidFill>
                            <a:srgbClr val="800080"/>
                          </a:solidFill>
                          <a:effectLst/>
                          <a:latin typeface="Arial" charset="0"/>
                        </a:rPr>
                        <a:t>Iodine</a:t>
                      </a:r>
                    </a:p>
                  </a:txBody>
                  <a:tcPr anchor="ctr" horzOverflow="overflow">
                    <a:lnL w="190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r>
              <a:tr h="861993">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err="1" smtClean="0">
                          <a:ln>
                            <a:noFill/>
                          </a:ln>
                          <a:solidFill>
                            <a:schemeClr val="accent2"/>
                          </a:solidFill>
                          <a:effectLst/>
                          <a:latin typeface="Arial" charset="0"/>
                        </a:rPr>
                        <a:t>Xeroph-thalmia</a:t>
                      </a:r>
                      <a:endParaRPr kumimoji="0" lang="en-US" sz="1800" b="0" i="0" u="none" strike="noStrike" cap="none" normalizeH="0" baseline="0" dirty="0" smtClean="0">
                        <a:ln>
                          <a:noFill/>
                        </a:ln>
                        <a:solidFill>
                          <a:schemeClr val="accent2"/>
                        </a:solidFill>
                        <a:effectLst/>
                        <a:latin typeface="Arial" charset="0"/>
                      </a:endParaRPr>
                    </a:p>
                  </a:txBody>
                  <a:tcPr anchor="ctr" horzOverflow="overflow">
                    <a:lnL w="571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NTD’s</a:t>
                      </a:r>
                    </a:p>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Anemia</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NTD’s</a:t>
                      </a:r>
                    </a:p>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Anemia</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Anemia</a:t>
                      </a:r>
                      <a:endParaRPr kumimoji="0" lang="en-US" sz="1800" b="0" i="0" u="none" strike="noStrike" cap="none" normalizeH="0" baseline="0" dirty="0" smtClean="0">
                        <a:ln>
                          <a:noFill/>
                        </a:ln>
                        <a:solidFill>
                          <a:srgbClr val="006600"/>
                        </a:solidFill>
                        <a:effectLst/>
                        <a:latin typeface="Arial" charset="0"/>
                      </a:endParaRP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kern="1200" cap="none" normalizeH="0" baseline="0" dirty="0" smtClean="0">
                          <a:ln>
                            <a:noFill/>
                          </a:ln>
                          <a:solidFill>
                            <a:schemeClr val="accent2"/>
                          </a:solidFill>
                          <a:effectLst/>
                          <a:latin typeface="Arial" charset="0"/>
                          <a:ea typeface="+mn-ea"/>
                          <a:cs typeface="+mn-cs"/>
                        </a:rPr>
                        <a:t>Stunting</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Goiter</a:t>
                      </a:r>
                    </a:p>
                  </a:txBody>
                  <a:tcPr anchor="ctr" horzOverflow="overflow">
                    <a:lnL w="190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r>
              <a:tr h="111302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Serum retinol</a:t>
                      </a:r>
                    </a:p>
                  </a:txBody>
                  <a:tcPr anchor="ctr" horzOverflow="overflow">
                    <a:lnL w="571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err="1" smtClean="0">
                          <a:ln>
                            <a:noFill/>
                          </a:ln>
                          <a:solidFill>
                            <a:schemeClr val="accent2"/>
                          </a:solidFill>
                          <a:effectLst/>
                          <a:latin typeface="Arial" charset="0"/>
                        </a:rPr>
                        <a:t>Megalo-blastic</a:t>
                      </a:r>
                      <a:r>
                        <a:rPr kumimoji="0" lang="en-US" sz="1800" b="0" i="0" u="none" strike="noStrike" cap="none" normalizeH="0" baseline="0" dirty="0" smtClean="0">
                          <a:ln>
                            <a:noFill/>
                          </a:ln>
                          <a:solidFill>
                            <a:schemeClr val="accent2"/>
                          </a:solidFill>
                          <a:effectLst/>
                          <a:latin typeface="Arial" charset="0"/>
                        </a:rPr>
                        <a:t> anemia</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RBC-folate</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Serum ferritin</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Serum zinc</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Thyroid hormones</a:t>
                      </a:r>
                    </a:p>
                  </a:txBody>
                  <a:tcPr anchor="ctr" horzOverflow="overflow">
                    <a:lnL w="190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19050" cap="flat" cmpd="sng" algn="ctr">
                      <a:solidFill>
                        <a:schemeClr val="hlink"/>
                      </a:solidFill>
                      <a:prstDash val="solid"/>
                      <a:round/>
                      <a:headEnd type="none" w="med" len="med"/>
                      <a:tailEnd type="none" w="med" len="med"/>
                    </a:lnB>
                    <a:lnTlToBr>
                      <a:noFill/>
                    </a:lnTlToBr>
                    <a:lnBlToTr>
                      <a:noFill/>
                    </a:lnBlToTr>
                    <a:noFill/>
                  </a:tcPr>
                </a:tc>
              </a:tr>
              <a:tr h="966807">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Breast-milk retinol</a:t>
                      </a:r>
                      <a:endParaRPr kumimoji="0" lang="en-US" sz="1800" b="0" i="0" u="none" strike="noStrike" cap="none" normalizeH="0" baseline="0" dirty="0" smtClean="0">
                        <a:ln>
                          <a:noFill/>
                        </a:ln>
                        <a:solidFill>
                          <a:schemeClr val="accent2"/>
                        </a:solidFill>
                        <a:effectLst/>
                        <a:latin typeface="Arial" charset="0"/>
                      </a:endParaRPr>
                    </a:p>
                  </a:txBody>
                  <a:tcPr anchor="ctr" horzOverflow="overflow">
                    <a:lnL w="571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Serum </a:t>
                      </a:r>
                      <a:r>
                        <a:rPr kumimoji="0" lang="en-US" sz="1800" b="0" i="0" u="none" strike="noStrike" cap="none" normalizeH="0" baseline="0" dirty="0" err="1" smtClean="0">
                          <a:ln>
                            <a:noFill/>
                          </a:ln>
                          <a:solidFill>
                            <a:schemeClr val="accent2"/>
                          </a:solidFill>
                          <a:effectLst/>
                          <a:latin typeface="Arial" charset="0"/>
                        </a:rPr>
                        <a:t>Vit</a:t>
                      </a:r>
                      <a:r>
                        <a:rPr kumimoji="0" lang="en-US" sz="1800" b="0" i="0" u="none" strike="noStrike" cap="none" normalizeH="0" baseline="0" dirty="0" smtClean="0">
                          <a:ln>
                            <a:noFill/>
                          </a:ln>
                          <a:solidFill>
                            <a:schemeClr val="accent2"/>
                          </a:solidFill>
                          <a:effectLst/>
                          <a:latin typeface="Arial" charset="0"/>
                        </a:rPr>
                        <a:t>. B</a:t>
                      </a:r>
                      <a:r>
                        <a:rPr kumimoji="0" lang="en-US" sz="1800" b="0" i="0" u="none" strike="noStrike" cap="none" normalizeH="0" baseline="-25000" dirty="0" smtClean="0">
                          <a:ln>
                            <a:noFill/>
                          </a:ln>
                          <a:solidFill>
                            <a:schemeClr val="accent2"/>
                          </a:solidFill>
                          <a:effectLst/>
                          <a:latin typeface="Arial" charset="0"/>
                        </a:rPr>
                        <a:t>12</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Serum folate</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a:t>
                      </a:r>
                    </a:p>
                  </a:txBody>
                  <a:tcPr anchor="ctr" horzOverflow="overflow">
                    <a:lnL w="19050" cap="flat" cmpd="sng" algn="ctr">
                      <a:solidFill>
                        <a:schemeClr val="hlink"/>
                      </a:solidFill>
                      <a:prstDash val="solid"/>
                      <a:round/>
                      <a:headEnd type="none" w="med" len="med"/>
                      <a:tailEnd type="none" w="med" len="med"/>
                    </a:lnL>
                    <a:lnR w="190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1800" b="0" i="0" u="none" strike="noStrike" cap="none" normalizeH="0" baseline="0" dirty="0" smtClean="0">
                          <a:ln>
                            <a:noFill/>
                          </a:ln>
                          <a:solidFill>
                            <a:schemeClr val="accent2"/>
                          </a:solidFill>
                          <a:effectLst/>
                          <a:latin typeface="Arial" charset="0"/>
                        </a:rPr>
                        <a:t>Urinary iodine</a:t>
                      </a:r>
                    </a:p>
                  </a:txBody>
                  <a:tcPr anchor="ctr" horzOverflow="overflow">
                    <a:lnL w="190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190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r>
            </a:tbl>
          </a:graphicData>
        </a:graphic>
      </p:graphicFrame>
      <p:sp>
        <p:nvSpPr>
          <p:cNvPr id="24" name="Rectangle 3"/>
          <p:cNvSpPr>
            <a:spLocks noChangeArrowheads="1"/>
          </p:cNvSpPr>
          <p:nvPr/>
        </p:nvSpPr>
        <p:spPr bwMode="auto">
          <a:xfrm>
            <a:off x="0" y="0"/>
            <a:ext cx="9144000" cy="579438"/>
          </a:xfrm>
          <a:prstGeom prst="rect">
            <a:avLst/>
          </a:prstGeom>
          <a:noFill/>
          <a:ln w="9525">
            <a:noFill/>
            <a:miter lim="800000"/>
            <a:headEnd/>
            <a:tailEnd/>
          </a:ln>
        </p:spPr>
        <p:txBody>
          <a:bodyPr anchor="ctr"/>
          <a:lstStyle/>
          <a:p>
            <a:pPr algn="ctr"/>
            <a:r>
              <a:rPr lang="en-US" sz="3600" dirty="0" smtClean="0">
                <a:solidFill>
                  <a:srgbClr val="FFFF99"/>
                </a:solidFill>
              </a:rPr>
              <a:t>Goal of </a:t>
            </a:r>
            <a:r>
              <a:rPr lang="en-US" sz="3600" u="sng" dirty="0" smtClean="0">
                <a:solidFill>
                  <a:srgbClr val="FFFF99"/>
                </a:solidFill>
              </a:rPr>
              <a:t>micronutrient programs</a:t>
            </a:r>
            <a:r>
              <a:rPr lang="en-US" sz="3600" dirty="0" smtClean="0">
                <a:solidFill>
                  <a:srgbClr val="FFFF99"/>
                </a:solidFill>
              </a:rPr>
              <a:t>=  Outcomes</a:t>
            </a:r>
            <a:endParaRPr lang="en-US" sz="3600" dirty="0">
              <a:solidFill>
                <a:srgbClr val="FFFF99"/>
              </a:solidFill>
            </a:endParaRPr>
          </a:p>
        </p:txBody>
      </p:sp>
      <p:sp>
        <p:nvSpPr>
          <p:cNvPr id="25" name="Down Arrow 24"/>
          <p:cNvSpPr/>
          <p:nvPr/>
        </p:nvSpPr>
        <p:spPr>
          <a:xfrm flipV="1">
            <a:off x="6781800" y="152400"/>
            <a:ext cx="45719" cy="381000"/>
          </a:xfrm>
          <a:prstGeom prst="downArrow">
            <a:avLst/>
          </a:prstGeom>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33"/>
          <p:cNvSpPr txBox="1">
            <a:spLocks noChangeArrowheads="1"/>
          </p:cNvSpPr>
          <p:nvPr/>
        </p:nvSpPr>
        <p:spPr bwMode="auto">
          <a:xfrm>
            <a:off x="6477000" y="849868"/>
            <a:ext cx="2514600" cy="369332"/>
          </a:xfrm>
          <a:prstGeom prst="rect">
            <a:avLst/>
          </a:prstGeom>
          <a:noFill/>
          <a:ln w="38100">
            <a:solidFill>
              <a:srgbClr val="008080"/>
            </a:solidFill>
            <a:miter lim="800000"/>
            <a:headEnd/>
            <a:tailEnd/>
          </a:ln>
        </p:spPr>
        <p:txBody>
          <a:bodyPr wrap="square">
            <a:spAutoFit/>
          </a:bodyPr>
          <a:lstStyle/>
          <a:p>
            <a:pPr algn="ctr">
              <a:spcBef>
                <a:spcPct val="50000"/>
              </a:spcBef>
            </a:pPr>
            <a:r>
              <a:rPr lang="en-US" b="1" dirty="0" smtClean="0">
                <a:solidFill>
                  <a:srgbClr val="FF0000"/>
                </a:solidFill>
              </a:rPr>
              <a:t>OUTCOMES</a:t>
            </a:r>
            <a:endParaRPr lang="en-US" dirty="0">
              <a:solidFill>
                <a:srgbClr val="FF0000"/>
              </a:solidFill>
            </a:endParaRPr>
          </a:p>
        </p:txBody>
      </p:sp>
      <p:grpSp>
        <p:nvGrpSpPr>
          <p:cNvPr id="27" name="Group 26"/>
          <p:cNvGrpSpPr/>
          <p:nvPr/>
        </p:nvGrpSpPr>
        <p:grpSpPr>
          <a:xfrm>
            <a:off x="3200400" y="5257800"/>
            <a:ext cx="2971800" cy="304800"/>
            <a:chOff x="2667000" y="4267200"/>
            <a:chExt cx="2971800" cy="533400"/>
          </a:xfrm>
        </p:grpSpPr>
        <p:cxnSp>
          <p:nvCxnSpPr>
            <p:cNvPr id="28" name="Straight Arrow Connector 27"/>
            <p:cNvCxnSpPr/>
            <p:nvPr/>
          </p:nvCxnSpPr>
          <p:spPr>
            <a:xfrm rot="16200000" flipH="1">
              <a:off x="2667000" y="4343400"/>
              <a:ext cx="457200" cy="4572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5143500" y="4305300"/>
              <a:ext cx="533400" cy="4572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30" name="Straight Arrow Connector 29"/>
          <p:cNvCxnSpPr/>
          <p:nvPr/>
        </p:nvCxnSpPr>
        <p:spPr>
          <a:xfrm rot="5400000">
            <a:off x="4305300" y="5448300"/>
            <a:ext cx="3810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ChangeArrowheads="1"/>
          </p:cNvSpPr>
          <p:nvPr/>
        </p:nvSpPr>
        <p:spPr bwMode="auto">
          <a:xfrm>
            <a:off x="0" y="0"/>
            <a:ext cx="9144000" cy="685800"/>
          </a:xfrm>
          <a:prstGeom prst="rect">
            <a:avLst/>
          </a:prstGeom>
          <a:gradFill rotWithShape="1">
            <a:gsLst>
              <a:gs pos="0">
                <a:srgbClr val="2F42F3"/>
              </a:gs>
              <a:gs pos="100000">
                <a:srgbClr val="161F70"/>
              </a:gs>
            </a:gsLst>
            <a:lin ang="0" scaled="1"/>
          </a:gradFill>
          <a:ln w="9525">
            <a:solidFill>
              <a:schemeClr val="tx1"/>
            </a:solidFill>
            <a:miter lim="800000"/>
            <a:headEnd/>
            <a:tailEnd/>
          </a:ln>
        </p:spPr>
        <p:txBody>
          <a:bodyPr wrap="none" anchor="ctr"/>
          <a:lstStyle/>
          <a:p>
            <a:endParaRPr lang="en-US"/>
          </a:p>
        </p:txBody>
      </p:sp>
      <p:sp>
        <p:nvSpPr>
          <p:cNvPr id="157698" name="Rectangle 3"/>
          <p:cNvSpPr>
            <a:spLocks noChangeArrowheads="1"/>
          </p:cNvSpPr>
          <p:nvPr/>
        </p:nvSpPr>
        <p:spPr bwMode="auto">
          <a:xfrm>
            <a:off x="0" y="76200"/>
            <a:ext cx="9144000" cy="579438"/>
          </a:xfrm>
          <a:prstGeom prst="rect">
            <a:avLst/>
          </a:prstGeom>
          <a:noFill/>
          <a:ln w="9525">
            <a:noFill/>
            <a:miter lim="800000"/>
            <a:headEnd/>
            <a:tailEnd/>
          </a:ln>
        </p:spPr>
        <p:txBody>
          <a:bodyPr anchor="ctr"/>
          <a:lstStyle/>
          <a:p>
            <a:pPr algn="ctr"/>
            <a:r>
              <a:rPr lang="en-US" sz="4400" dirty="0" smtClean="0">
                <a:solidFill>
                  <a:srgbClr val="FFFF99"/>
                </a:solidFill>
              </a:rPr>
              <a:t>Monitoring and Evaluation</a:t>
            </a:r>
            <a:endParaRPr lang="en-US" sz="4400" dirty="0">
              <a:solidFill>
                <a:srgbClr val="FFFF99"/>
              </a:solidFill>
            </a:endParaRPr>
          </a:p>
        </p:txBody>
      </p:sp>
      <p:sp>
        <p:nvSpPr>
          <p:cNvPr id="157699" name="Line 4"/>
          <p:cNvSpPr>
            <a:spLocks noChangeShapeType="1"/>
          </p:cNvSpPr>
          <p:nvPr/>
        </p:nvSpPr>
        <p:spPr bwMode="auto">
          <a:xfrm>
            <a:off x="0" y="685800"/>
            <a:ext cx="9144000" cy="0"/>
          </a:xfrm>
          <a:prstGeom prst="line">
            <a:avLst/>
          </a:prstGeom>
          <a:noFill/>
          <a:ln w="101600">
            <a:solidFill>
              <a:srgbClr val="FF9900"/>
            </a:solidFill>
            <a:round/>
            <a:headEnd/>
            <a:tailEnd/>
          </a:ln>
        </p:spPr>
        <p:txBody>
          <a:bodyPr/>
          <a:lstStyle/>
          <a:p>
            <a:endParaRPr lang="en-US"/>
          </a:p>
        </p:txBody>
      </p:sp>
      <p:grpSp>
        <p:nvGrpSpPr>
          <p:cNvPr id="2" name="Group 11"/>
          <p:cNvGrpSpPr>
            <a:grpSpLocks/>
          </p:cNvGrpSpPr>
          <p:nvPr/>
        </p:nvGrpSpPr>
        <p:grpSpPr bwMode="auto">
          <a:xfrm>
            <a:off x="76200" y="5105402"/>
            <a:ext cx="8763000" cy="995363"/>
            <a:chOff x="48" y="3099"/>
            <a:chExt cx="5520" cy="627"/>
          </a:xfrm>
        </p:grpSpPr>
        <p:sp>
          <p:nvSpPr>
            <p:cNvPr id="157727" name="Line 12"/>
            <p:cNvSpPr>
              <a:spLocks noChangeShapeType="1"/>
            </p:cNvSpPr>
            <p:nvPr/>
          </p:nvSpPr>
          <p:spPr bwMode="auto">
            <a:xfrm flipV="1">
              <a:off x="4800" y="3099"/>
              <a:ext cx="0" cy="312"/>
            </a:xfrm>
            <a:prstGeom prst="line">
              <a:avLst/>
            </a:prstGeom>
            <a:noFill/>
            <a:ln w="38100">
              <a:solidFill>
                <a:srgbClr val="FF0000"/>
              </a:solidFill>
              <a:round/>
              <a:headEnd/>
              <a:tailEnd type="triangle" w="med" len="med"/>
            </a:ln>
          </p:spPr>
          <p:txBody>
            <a:bodyPr/>
            <a:lstStyle/>
            <a:p>
              <a:endParaRPr lang="en-US"/>
            </a:p>
          </p:txBody>
        </p:sp>
        <p:grpSp>
          <p:nvGrpSpPr>
            <p:cNvPr id="3" name="Group 13"/>
            <p:cNvGrpSpPr>
              <a:grpSpLocks/>
            </p:cNvGrpSpPr>
            <p:nvPr/>
          </p:nvGrpSpPr>
          <p:grpSpPr bwMode="auto">
            <a:xfrm>
              <a:off x="48" y="3432"/>
              <a:ext cx="5520" cy="294"/>
              <a:chOff x="48" y="3168"/>
              <a:chExt cx="5520" cy="294"/>
            </a:xfrm>
          </p:grpSpPr>
          <p:sp>
            <p:nvSpPr>
              <p:cNvPr id="157729" name="Text Box 14"/>
              <p:cNvSpPr txBox="1">
                <a:spLocks noChangeArrowheads="1"/>
              </p:cNvSpPr>
              <p:nvPr/>
            </p:nvSpPr>
            <p:spPr bwMode="auto">
              <a:xfrm>
                <a:off x="3984" y="3168"/>
                <a:ext cx="1584" cy="291"/>
              </a:xfrm>
              <a:prstGeom prst="rect">
                <a:avLst/>
              </a:prstGeom>
              <a:noFill/>
              <a:ln w="38100">
                <a:solidFill>
                  <a:srgbClr val="FF6600"/>
                </a:solidFill>
                <a:miter lim="800000"/>
                <a:headEnd/>
                <a:tailEnd/>
              </a:ln>
            </p:spPr>
            <p:txBody>
              <a:bodyPr>
                <a:spAutoFit/>
              </a:bodyPr>
              <a:lstStyle/>
              <a:p>
                <a:pPr algn="ctr">
                  <a:spcBef>
                    <a:spcPct val="50000"/>
                  </a:spcBef>
                </a:pPr>
                <a:r>
                  <a:rPr lang="en-US" sz="2400" dirty="0" smtClean="0">
                    <a:solidFill>
                      <a:srgbClr val="006600"/>
                    </a:solidFill>
                  </a:rPr>
                  <a:t>Total </a:t>
                </a:r>
                <a:r>
                  <a:rPr lang="en-US" sz="2400" dirty="0" smtClean="0">
                    <a:solidFill>
                      <a:srgbClr val="006600"/>
                    </a:solidFill>
                  </a:rPr>
                  <a:t>Absorption</a:t>
                </a:r>
                <a:endParaRPr lang="en-US" sz="2400" dirty="0" smtClean="0">
                  <a:solidFill>
                    <a:srgbClr val="006600"/>
                  </a:solidFill>
                </a:endParaRPr>
              </a:p>
            </p:txBody>
          </p:sp>
          <p:sp>
            <p:nvSpPr>
              <p:cNvPr id="157730" name="Text Box 15"/>
              <p:cNvSpPr txBox="1">
                <a:spLocks noChangeArrowheads="1"/>
              </p:cNvSpPr>
              <p:nvPr/>
            </p:nvSpPr>
            <p:spPr bwMode="auto">
              <a:xfrm>
                <a:off x="48" y="3171"/>
                <a:ext cx="1632" cy="291"/>
              </a:xfrm>
              <a:prstGeom prst="rect">
                <a:avLst/>
              </a:prstGeom>
              <a:noFill/>
              <a:ln w="38100">
                <a:solidFill>
                  <a:srgbClr val="FF6600"/>
                </a:solidFill>
                <a:miter lim="800000"/>
                <a:headEnd/>
                <a:tailEnd/>
              </a:ln>
            </p:spPr>
            <p:txBody>
              <a:bodyPr wrap="square">
                <a:spAutoFit/>
              </a:bodyPr>
              <a:lstStyle/>
              <a:p>
                <a:pPr algn="ctr">
                  <a:spcBef>
                    <a:spcPct val="50000"/>
                  </a:spcBef>
                </a:pPr>
                <a:r>
                  <a:rPr lang="en-US" sz="2400" dirty="0">
                    <a:solidFill>
                      <a:srgbClr val="006600"/>
                    </a:solidFill>
                  </a:rPr>
                  <a:t>Initial </a:t>
                </a:r>
                <a:r>
                  <a:rPr lang="en-US" sz="2400" dirty="0" smtClean="0">
                    <a:solidFill>
                      <a:srgbClr val="006600"/>
                    </a:solidFill>
                  </a:rPr>
                  <a:t>Absorption</a:t>
                </a:r>
                <a:endParaRPr lang="en-US" sz="2400" dirty="0">
                  <a:solidFill>
                    <a:srgbClr val="006600"/>
                  </a:solidFill>
                </a:endParaRPr>
              </a:p>
            </p:txBody>
          </p:sp>
          <p:sp>
            <p:nvSpPr>
              <p:cNvPr id="157731" name="Text Box 16"/>
              <p:cNvSpPr txBox="1">
                <a:spLocks noChangeArrowheads="1"/>
              </p:cNvSpPr>
              <p:nvPr/>
            </p:nvSpPr>
            <p:spPr bwMode="auto">
              <a:xfrm>
                <a:off x="1920" y="3168"/>
                <a:ext cx="1776" cy="291"/>
              </a:xfrm>
              <a:prstGeom prst="rect">
                <a:avLst/>
              </a:prstGeom>
              <a:noFill/>
              <a:ln w="38100">
                <a:solidFill>
                  <a:srgbClr val="FF6600"/>
                </a:solidFill>
                <a:miter lim="800000"/>
                <a:headEnd/>
                <a:tailEnd/>
              </a:ln>
            </p:spPr>
            <p:txBody>
              <a:bodyPr>
                <a:spAutoFit/>
              </a:bodyPr>
              <a:lstStyle/>
              <a:p>
                <a:pPr algn="ctr">
                  <a:spcBef>
                    <a:spcPct val="50000"/>
                  </a:spcBef>
                </a:pPr>
                <a:r>
                  <a:rPr lang="en-US" sz="2400" dirty="0" smtClean="0">
                    <a:solidFill>
                      <a:srgbClr val="006600"/>
                    </a:solidFill>
                  </a:rPr>
                  <a:t>Additional </a:t>
                </a:r>
                <a:r>
                  <a:rPr lang="en-US" sz="2400" dirty="0" smtClean="0">
                    <a:solidFill>
                      <a:srgbClr val="006600"/>
                    </a:solidFill>
                  </a:rPr>
                  <a:t>Abs.</a:t>
                </a:r>
                <a:endParaRPr lang="en-US" sz="2400" dirty="0">
                  <a:solidFill>
                    <a:srgbClr val="006600"/>
                  </a:solidFill>
                </a:endParaRPr>
              </a:p>
            </p:txBody>
          </p:sp>
          <p:sp>
            <p:nvSpPr>
              <p:cNvPr id="157732" name="Line 17"/>
              <p:cNvSpPr>
                <a:spLocks noChangeShapeType="1"/>
              </p:cNvSpPr>
              <p:nvPr/>
            </p:nvSpPr>
            <p:spPr bwMode="auto">
              <a:xfrm>
                <a:off x="1728" y="3363"/>
                <a:ext cx="192" cy="0"/>
              </a:xfrm>
              <a:prstGeom prst="line">
                <a:avLst/>
              </a:prstGeom>
              <a:noFill/>
              <a:ln w="28575">
                <a:solidFill>
                  <a:srgbClr val="CC0000"/>
                </a:solidFill>
                <a:round/>
                <a:headEnd/>
                <a:tailEnd type="triangle" w="med" len="med"/>
              </a:ln>
            </p:spPr>
            <p:txBody>
              <a:bodyPr/>
              <a:lstStyle/>
              <a:p>
                <a:endParaRPr lang="en-US"/>
              </a:p>
            </p:txBody>
          </p:sp>
          <p:sp>
            <p:nvSpPr>
              <p:cNvPr id="157733" name="Line 18"/>
              <p:cNvSpPr>
                <a:spLocks noChangeShapeType="1"/>
              </p:cNvSpPr>
              <p:nvPr/>
            </p:nvSpPr>
            <p:spPr bwMode="auto">
              <a:xfrm>
                <a:off x="3744" y="3360"/>
                <a:ext cx="192" cy="0"/>
              </a:xfrm>
              <a:prstGeom prst="line">
                <a:avLst/>
              </a:prstGeom>
              <a:noFill/>
              <a:ln w="28575">
                <a:solidFill>
                  <a:srgbClr val="CC0000"/>
                </a:solidFill>
                <a:round/>
                <a:headEnd/>
                <a:tailEnd type="triangle" w="med" len="med"/>
              </a:ln>
            </p:spPr>
            <p:txBody>
              <a:bodyPr/>
              <a:lstStyle/>
              <a:p>
                <a:endParaRPr lang="en-US"/>
              </a:p>
            </p:txBody>
          </p:sp>
        </p:grpSp>
      </p:grpSp>
      <p:grpSp>
        <p:nvGrpSpPr>
          <p:cNvPr id="54" name="Group 53"/>
          <p:cNvGrpSpPr/>
          <p:nvPr/>
        </p:nvGrpSpPr>
        <p:grpSpPr>
          <a:xfrm>
            <a:off x="2895600" y="819150"/>
            <a:ext cx="3048000" cy="4591050"/>
            <a:chOff x="2895600" y="819150"/>
            <a:chExt cx="3048000" cy="4591050"/>
          </a:xfrm>
        </p:grpSpPr>
        <p:grpSp>
          <p:nvGrpSpPr>
            <p:cNvPr id="4" name="Group 54"/>
            <p:cNvGrpSpPr/>
            <p:nvPr/>
          </p:nvGrpSpPr>
          <p:grpSpPr>
            <a:xfrm>
              <a:off x="2895600" y="1371600"/>
              <a:ext cx="3048000" cy="4038600"/>
              <a:chOff x="2895600" y="1371600"/>
              <a:chExt cx="3048000" cy="4038600"/>
            </a:xfrm>
          </p:grpSpPr>
          <p:grpSp>
            <p:nvGrpSpPr>
              <p:cNvPr id="5" name="Group 20"/>
              <p:cNvGrpSpPr>
                <a:grpSpLocks/>
              </p:cNvGrpSpPr>
              <p:nvPr/>
            </p:nvGrpSpPr>
            <p:grpSpPr bwMode="auto">
              <a:xfrm>
                <a:off x="3200400" y="1371600"/>
                <a:ext cx="2743200" cy="4038600"/>
                <a:chOff x="2016" y="720"/>
                <a:chExt cx="1728" cy="2544"/>
              </a:xfrm>
            </p:grpSpPr>
            <p:sp>
              <p:nvSpPr>
                <p:cNvPr id="157721" name="Text Box 21"/>
                <p:cNvSpPr txBox="1">
                  <a:spLocks noChangeArrowheads="1"/>
                </p:cNvSpPr>
                <p:nvPr/>
              </p:nvSpPr>
              <p:spPr bwMode="auto">
                <a:xfrm>
                  <a:off x="2064" y="720"/>
                  <a:ext cx="1632" cy="562"/>
                </a:xfrm>
                <a:prstGeom prst="rect">
                  <a:avLst/>
                </a:prstGeom>
                <a:noFill/>
                <a:ln w="38100">
                  <a:solidFill>
                    <a:srgbClr val="008080"/>
                  </a:solidFill>
                  <a:miter lim="800000"/>
                  <a:headEnd/>
                  <a:tailEnd/>
                </a:ln>
              </p:spPr>
              <p:txBody>
                <a:bodyPr tIns="137160" bIns="137160">
                  <a:spAutoFit/>
                </a:bodyPr>
                <a:lstStyle/>
                <a:p>
                  <a:pPr algn="ctr">
                    <a:spcBef>
                      <a:spcPct val="50000"/>
                    </a:spcBef>
                  </a:pPr>
                  <a:r>
                    <a:rPr lang="en-US" sz="2000" dirty="0">
                      <a:solidFill>
                        <a:srgbClr val="800080"/>
                      </a:solidFill>
                    </a:rPr>
                    <a:t>Access </a:t>
                  </a:r>
                  <a:r>
                    <a:rPr lang="en-US" sz="2000" dirty="0" smtClean="0">
                      <a:solidFill>
                        <a:srgbClr val="800080"/>
                      </a:solidFill>
                    </a:rPr>
                    <a:t>   </a:t>
                  </a:r>
                  <a:r>
                    <a:rPr lang="en-US" sz="2000" b="1" dirty="0" smtClean="0">
                      <a:solidFill>
                        <a:schemeClr val="accent2"/>
                      </a:solidFill>
                    </a:rPr>
                    <a:t>(Coverage)</a:t>
                  </a:r>
                  <a:endParaRPr lang="en-US" sz="2000" dirty="0">
                    <a:solidFill>
                      <a:schemeClr val="accent2"/>
                    </a:solidFill>
                  </a:endParaRPr>
                </a:p>
              </p:txBody>
            </p:sp>
            <p:sp>
              <p:nvSpPr>
                <p:cNvPr id="157722" name="Text Box 22"/>
                <p:cNvSpPr txBox="1">
                  <a:spLocks noChangeArrowheads="1"/>
                </p:cNvSpPr>
                <p:nvPr/>
              </p:nvSpPr>
              <p:spPr bwMode="auto">
                <a:xfrm>
                  <a:off x="2064" y="2414"/>
                  <a:ext cx="1632" cy="562"/>
                </a:xfrm>
                <a:prstGeom prst="rect">
                  <a:avLst/>
                </a:prstGeom>
                <a:noFill/>
                <a:ln w="38100">
                  <a:solidFill>
                    <a:srgbClr val="008080"/>
                  </a:solidFill>
                  <a:miter lim="800000"/>
                  <a:headEnd/>
                  <a:tailEnd/>
                </a:ln>
              </p:spPr>
              <p:txBody>
                <a:bodyPr tIns="137160" bIns="137160">
                  <a:spAutoFit/>
                </a:bodyPr>
                <a:lstStyle/>
                <a:p>
                  <a:pPr algn="ctr">
                    <a:spcBef>
                      <a:spcPct val="50000"/>
                    </a:spcBef>
                  </a:pPr>
                  <a:r>
                    <a:rPr lang="en-US" sz="2000" dirty="0" smtClean="0">
                      <a:solidFill>
                        <a:srgbClr val="800080"/>
                      </a:solidFill>
                    </a:rPr>
                    <a:t>Adherence</a:t>
                  </a:r>
                </a:p>
                <a:p>
                  <a:pPr algn="ctr"/>
                  <a:r>
                    <a:rPr lang="en-US" sz="2000" b="1" dirty="0" smtClean="0">
                      <a:solidFill>
                        <a:schemeClr val="accent2"/>
                      </a:solidFill>
                    </a:rPr>
                    <a:t>(Utilization)</a:t>
                  </a:r>
                  <a:endParaRPr lang="en-US" sz="2000" b="1" dirty="0">
                    <a:solidFill>
                      <a:schemeClr val="accent2"/>
                    </a:solidFill>
                  </a:endParaRPr>
                </a:p>
              </p:txBody>
            </p:sp>
            <p:sp>
              <p:nvSpPr>
                <p:cNvPr id="157723" name="Text Box 23"/>
                <p:cNvSpPr txBox="1">
                  <a:spLocks noChangeArrowheads="1"/>
                </p:cNvSpPr>
                <p:nvPr/>
              </p:nvSpPr>
              <p:spPr bwMode="auto">
                <a:xfrm>
                  <a:off x="2016" y="1550"/>
                  <a:ext cx="1728" cy="562"/>
                </a:xfrm>
                <a:prstGeom prst="rect">
                  <a:avLst/>
                </a:prstGeom>
                <a:noFill/>
                <a:ln w="38100">
                  <a:solidFill>
                    <a:srgbClr val="008080"/>
                  </a:solidFill>
                  <a:miter lim="800000"/>
                  <a:headEnd/>
                  <a:tailEnd/>
                </a:ln>
              </p:spPr>
              <p:txBody>
                <a:bodyPr tIns="137160" bIns="137160">
                  <a:spAutoFit/>
                </a:bodyPr>
                <a:lstStyle/>
                <a:p>
                  <a:pPr algn="ctr"/>
                  <a:r>
                    <a:rPr lang="en-US" sz="2000" dirty="0">
                      <a:solidFill>
                        <a:srgbClr val="800080"/>
                      </a:solidFill>
                    </a:rPr>
                    <a:t>Change in </a:t>
                  </a:r>
                  <a:r>
                    <a:rPr lang="en-US" sz="2000" dirty="0" smtClean="0">
                      <a:solidFill>
                        <a:srgbClr val="800080"/>
                      </a:solidFill>
                    </a:rPr>
                    <a:t>behavior</a:t>
                  </a:r>
                  <a:r>
                    <a:rPr lang="en-US" sz="2000" b="1" dirty="0" smtClean="0">
                      <a:solidFill>
                        <a:schemeClr val="accent2"/>
                      </a:solidFill>
                    </a:rPr>
                    <a:t> (Awareness)</a:t>
                  </a:r>
                  <a:r>
                    <a:rPr lang="en-US" sz="2000" dirty="0" smtClean="0">
                      <a:solidFill>
                        <a:srgbClr val="800080"/>
                      </a:solidFill>
                    </a:rPr>
                    <a:t>  </a:t>
                  </a:r>
                  <a:endParaRPr lang="en-US" sz="2000" dirty="0">
                    <a:solidFill>
                      <a:srgbClr val="800080"/>
                    </a:solidFill>
                  </a:endParaRPr>
                </a:p>
              </p:txBody>
            </p:sp>
            <p:sp>
              <p:nvSpPr>
                <p:cNvPr id="157724" name="Line 24"/>
                <p:cNvSpPr>
                  <a:spLocks noChangeShapeType="1"/>
                </p:cNvSpPr>
                <p:nvPr/>
              </p:nvSpPr>
              <p:spPr bwMode="auto">
                <a:xfrm>
                  <a:off x="2880" y="1344"/>
                  <a:ext cx="0" cy="144"/>
                </a:xfrm>
                <a:prstGeom prst="line">
                  <a:avLst/>
                </a:prstGeom>
                <a:noFill/>
                <a:ln w="38100">
                  <a:solidFill>
                    <a:srgbClr val="CC0000"/>
                  </a:solidFill>
                  <a:round/>
                  <a:headEnd/>
                  <a:tailEnd type="triangle" w="med" len="med"/>
                </a:ln>
              </p:spPr>
              <p:txBody>
                <a:bodyPr/>
                <a:lstStyle/>
                <a:p>
                  <a:endParaRPr lang="en-US"/>
                </a:p>
              </p:txBody>
            </p:sp>
            <p:sp>
              <p:nvSpPr>
                <p:cNvPr id="157725" name="Line 25"/>
                <p:cNvSpPr>
                  <a:spLocks noChangeShapeType="1"/>
                </p:cNvSpPr>
                <p:nvPr/>
              </p:nvSpPr>
              <p:spPr bwMode="auto">
                <a:xfrm>
                  <a:off x="2880" y="2160"/>
                  <a:ext cx="0" cy="144"/>
                </a:xfrm>
                <a:prstGeom prst="line">
                  <a:avLst/>
                </a:prstGeom>
                <a:noFill/>
                <a:ln w="38100">
                  <a:solidFill>
                    <a:srgbClr val="CC0000"/>
                  </a:solidFill>
                  <a:round/>
                  <a:headEnd/>
                  <a:tailEnd type="triangle" w="med" len="med"/>
                </a:ln>
              </p:spPr>
              <p:txBody>
                <a:bodyPr/>
                <a:lstStyle/>
                <a:p>
                  <a:endParaRPr lang="en-US"/>
                </a:p>
              </p:txBody>
            </p:sp>
            <p:sp>
              <p:nvSpPr>
                <p:cNvPr id="157726" name="Line 26"/>
                <p:cNvSpPr>
                  <a:spLocks noChangeShapeType="1"/>
                </p:cNvSpPr>
                <p:nvPr/>
              </p:nvSpPr>
              <p:spPr bwMode="auto">
                <a:xfrm>
                  <a:off x="2880" y="3024"/>
                  <a:ext cx="0" cy="240"/>
                </a:xfrm>
                <a:prstGeom prst="line">
                  <a:avLst/>
                </a:prstGeom>
                <a:noFill/>
                <a:ln w="38100">
                  <a:solidFill>
                    <a:srgbClr val="CC0000"/>
                  </a:solidFill>
                  <a:round/>
                  <a:headEnd/>
                  <a:tailEnd type="triangle" w="med" len="med"/>
                </a:ln>
              </p:spPr>
              <p:txBody>
                <a:bodyPr/>
                <a:lstStyle/>
                <a:p>
                  <a:endParaRPr lang="en-US"/>
                </a:p>
              </p:txBody>
            </p:sp>
          </p:grpSp>
          <p:grpSp>
            <p:nvGrpSpPr>
              <p:cNvPr id="6" name="Group 27"/>
              <p:cNvGrpSpPr>
                <a:grpSpLocks/>
              </p:cNvGrpSpPr>
              <p:nvPr/>
            </p:nvGrpSpPr>
            <p:grpSpPr bwMode="auto">
              <a:xfrm>
                <a:off x="2895600" y="1676400"/>
                <a:ext cx="304800" cy="3429000"/>
                <a:chOff x="1824" y="960"/>
                <a:chExt cx="192" cy="2160"/>
              </a:xfrm>
            </p:grpSpPr>
            <p:sp>
              <p:nvSpPr>
                <p:cNvPr id="157718" name="Line 28"/>
                <p:cNvSpPr>
                  <a:spLocks noChangeShapeType="1"/>
                </p:cNvSpPr>
                <p:nvPr/>
              </p:nvSpPr>
              <p:spPr bwMode="auto">
                <a:xfrm>
                  <a:off x="1920" y="960"/>
                  <a:ext cx="96" cy="0"/>
                </a:xfrm>
                <a:prstGeom prst="line">
                  <a:avLst/>
                </a:prstGeom>
                <a:noFill/>
                <a:ln w="38100">
                  <a:solidFill>
                    <a:srgbClr val="CC0000"/>
                  </a:solidFill>
                  <a:round/>
                  <a:headEnd/>
                  <a:tailEnd type="triangle" w="med" len="med"/>
                </a:ln>
              </p:spPr>
              <p:txBody>
                <a:bodyPr/>
                <a:lstStyle/>
                <a:p>
                  <a:endParaRPr lang="en-US"/>
                </a:p>
              </p:txBody>
            </p:sp>
            <p:sp>
              <p:nvSpPr>
                <p:cNvPr id="157719" name="Line 29"/>
                <p:cNvSpPr>
                  <a:spLocks noChangeShapeType="1"/>
                </p:cNvSpPr>
                <p:nvPr/>
              </p:nvSpPr>
              <p:spPr bwMode="auto">
                <a:xfrm flipV="1">
                  <a:off x="1920" y="960"/>
                  <a:ext cx="0" cy="2160"/>
                </a:xfrm>
                <a:prstGeom prst="line">
                  <a:avLst/>
                </a:prstGeom>
                <a:noFill/>
                <a:ln w="38100">
                  <a:solidFill>
                    <a:srgbClr val="CC0000"/>
                  </a:solidFill>
                  <a:round/>
                  <a:headEnd/>
                  <a:tailEnd/>
                </a:ln>
              </p:spPr>
              <p:txBody>
                <a:bodyPr/>
                <a:lstStyle/>
                <a:p>
                  <a:endParaRPr lang="en-US"/>
                </a:p>
              </p:txBody>
            </p:sp>
            <p:sp>
              <p:nvSpPr>
                <p:cNvPr id="157720" name="Line 30"/>
                <p:cNvSpPr>
                  <a:spLocks noChangeShapeType="1"/>
                </p:cNvSpPr>
                <p:nvPr/>
              </p:nvSpPr>
              <p:spPr bwMode="auto">
                <a:xfrm>
                  <a:off x="1824" y="3120"/>
                  <a:ext cx="96" cy="0"/>
                </a:xfrm>
                <a:prstGeom prst="line">
                  <a:avLst/>
                </a:prstGeom>
                <a:noFill/>
                <a:ln w="38100">
                  <a:solidFill>
                    <a:srgbClr val="CC0000"/>
                  </a:solidFill>
                  <a:round/>
                  <a:headEnd/>
                  <a:tailEnd/>
                </a:ln>
              </p:spPr>
              <p:txBody>
                <a:bodyPr/>
                <a:lstStyle/>
                <a:p>
                  <a:endParaRPr lang="en-US"/>
                </a:p>
              </p:txBody>
            </p:sp>
          </p:grpSp>
        </p:grpSp>
        <p:sp>
          <p:nvSpPr>
            <p:cNvPr id="12311" name="Text Box 32"/>
            <p:cNvSpPr txBox="1">
              <a:spLocks noChangeArrowheads="1"/>
            </p:cNvSpPr>
            <p:nvPr/>
          </p:nvSpPr>
          <p:spPr bwMode="auto">
            <a:xfrm>
              <a:off x="3200400" y="819150"/>
              <a:ext cx="2667000" cy="400110"/>
            </a:xfrm>
            <a:prstGeom prst="rect">
              <a:avLst/>
            </a:prstGeom>
            <a:solidFill>
              <a:schemeClr val="bg1"/>
            </a:solidFill>
            <a:ln w="50800">
              <a:solidFill>
                <a:srgbClr val="FF00FF"/>
              </a:solidFill>
              <a:miter lim="800000"/>
              <a:headEnd/>
              <a:tailEnd/>
            </a:ln>
          </p:spPr>
          <p:txBody>
            <a:bodyPr wrap="square">
              <a:spAutoFit/>
            </a:bodyPr>
            <a:lstStyle/>
            <a:p>
              <a:pPr algn="ctr">
                <a:spcBef>
                  <a:spcPct val="50000"/>
                </a:spcBef>
              </a:pPr>
              <a:r>
                <a:rPr lang="en-US" sz="2000" dirty="0" smtClean="0">
                  <a:solidFill>
                    <a:srgbClr val="000099"/>
                  </a:solidFill>
                </a:rPr>
                <a:t>Monitoring outputs</a:t>
              </a:r>
              <a:endParaRPr lang="en-US" sz="2000" dirty="0">
                <a:solidFill>
                  <a:srgbClr val="000099"/>
                </a:solidFill>
              </a:endParaRPr>
            </a:p>
          </p:txBody>
        </p:sp>
      </p:grpSp>
      <p:grpSp>
        <p:nvGrpSpPr>
          <p:cNvPr id="55" name="Group 54"/>
          <p:cNvGrpSpPr/>
          <p:nvPr/>
        </p:nvGrpSpPr>
        <p:grpSpPr>
          <a:xfrm>
            <a:off x="228600" y="838200"/>
            <a:ext cx="2514600" cy="4718050"/>
            <a:chOff x="152400" y="762000"/>
            <a:chExt cx="2514600" cy="4718050"/>
          </a:xfrm>
        </p:grpSpPr>
        <p:grpSp>
          <p:nvGrpSpPr>
            <p:cNvPr id="7" name="Group 35"/>
            <p:cNvGrpSpPr>
              <a:grpSpLocks/>
            </p:cNvGrpSpPr>
            <p:nvPr/>
          </p:nvGrpSpPr>
          <p:grpSpPr bwMode="auto">
            <a:xfrm>
              <a:off x="685800" y="762000"/>
              <a:ext cx="1981200" cy="4718050"/>
              <a:chOff x="432" y="528"/>
              <a:chExt cx="1248" cy="2972"/>
            </a:xfrm>
          </p:grpSpPr>
          <p:sp>
            <p:nvSpPr>
              <p:cNvPr id="157707" name="Text Box 36"/>
              <p:cNvSpPr txBox="1">
                <a:spLocks noChangeArrowheads="1"/>
              </p:cNvSpPr>
              <p:nvPr/>
            </p:nvSpPr>
            <p:spPr bwMode="auto">
              <a:xfrm>
                <a:off x="480" y="528"/>
                <a:ext cx="1200" cy="407"/>
              </a:xfrm>
              <a:prstGeom prst="rect">
                <a:avLst/>
              </a:prstGeom>
              <a:noFill/>
              <a:ln w="38100">
                <a:solidFill>
                  <a:srgbClr val="00B050"/>
                </a:solidFill>
                <a:miter lim="800000"/>
                <a:headEnd/>
                <a:tailEnd/>
              </a:ln>
            </p:spPr>
            <p:txBody>
              <a:bodyPr>
                <a:spAutoFit/>
              </a:bodyPr>
              <a:lstStyle/>
              <a:p>
                <a:pPr algn="ctr">
                  <a:spcBef>
                    <a:spcPct val="50000"/>
                  </a:spcBef>
                </a:pPr>
                <a:r>
                  <a:rPr lang="en-US">
                    <a:solidFill>
                      <a:srgbClr val="000099"/>
                    </a:solidFill>
                  </a:rPr>
                  <a:t>Science and assessment</a:t>
                </a:r>
              </a:p>
            </p:txBody>
          </p:sp>
          <p:sp>
            <p:nvSpPr>
              <p:cNvPr id="157708" name="Text Box 38"/>
              <p:cNvSpPr txBox="1">
                <a:spLocks noChangeArrowheads="1"/>
              </p:cNvSpPr>
              <p:nvPr/>
            </p:nvSpPr>
            <p:spPr bwMode="auto">
              <a:xfrm>
                <a:off x="432" y="2304"/>
                <a:ext cx="1200" cy="407"/>
              </a:xfrm>
              <a:prstGeom prst="rect">
                <a:avLst/>
              </a:prstGeom>
              <a:noFill/>
              <a:ln w="38100">
                <a:solidFill>
                  <a:srgbClr val="0000FF"/>
                </a:solidFill>
                <a:miter lim="800000"/>
                <a:headEnd/>
                <a:tailEnd/>
              </a:ln>
            </p:spPr>
            <p:txBody>
              <a:bodyPr>
                <a:spAutoFit/>
              </a:bodyPr>
              <a:lstStyle/>
              <a:p>
                <a:pPr algn="ctr">
                  <a:spcBef>
                    <a:spcPct val="50000"/>
                  </a:spcBef>
                </a:pPr>
                <a:r>
                  <a:rPr lang="en-US" dirty="0" smtClean="0">
                    <a:solidFill>
                      <a:srgbClr val="000099"/>
                    </a:solidFill>
                  </a:rPr>
                  <a:t>Control and Enforcement</a:t>
                </a:r>
                <a:endParaRPr lang="en-US" dirty="0">
                  <a:solidFill>
                    <a:srgbClr val="000099"/>
                  </a:solidFill>
                </a:endParaRPr>
              </a:p>
            </p:txBody>
          </p:sp>
          <p:sp>
            <p:nvSpPr>
              <p:cNvPr id="157709" name="Text Box 40"/>
              <p:cNvSpPr txBox="1">
                <a:spLocks noChangeArrowheads="1"/>
              </p:cNvSpPr>
              <p:nvPr/>
            </p:nvSpPr>
            <p:spPr bwMode="auto">
              <a:xfrm>
                <a:off x="432" y="1680"/>
                <a:ext cx="1200" cy="407"/>
              </a:xfrm>
              <a:prstGeom prst="rect">
                <a:avLst/>
              </a:prstGeom>
              <a:noFill/>
              <a:ln w="38100">
                <a:solidFill>
                  <a:srgbClr val="808080"/>
                </a:solidFill>
                <a:miter lim="800000"/>
                <a:headEnd/>
                <a:tailEnd/>
              </a:ln>
            </p:spPr>
            <p:txBody>
              <a:bodyPr>
                <a:spAutoFit/>
              </a:bodyPr>
              <a:lstStyle/>
              <a:p>
                <a:pPr algn="ctr">
                  <a:spcBef>
                    <a:spcPct val="50000"/>
                  </a:spcBef>
                </a:pPr>
                <a:r>
                  <a:rPr lang="en-US" dirty="0"/>
                  <a:t>Implementation/ </a:t>
                </a:r>
                <a:r>
                  <a:rPr lang="en-US" dirty="0" smtClean="0"/>
                  <a:t>Distribution</a:t>
                </a:r>
                <a:endParaRPr lang="en-US" dirty="0"/>
              </a:p>
            </p:txBody>
          </p:sp>
          <p:sp>
            <p:nvSpPr>
              <p:cNvPr id="157710" name="Text Box 41"/>
              <p:cNvSpPr txBox="1">
                <a:spLocks noChangeArrowheads="1"/>
              </p:cNvSpPr>
              <p:nvPr/>
            </p:nvSpPr>
            <p:spPr bwMode="auto">
              <a:xfrm>
                <a:off x="432" y="1056"/>
                <a:ext cx="1200" cy="407"/>
              </a:xfrm>
              <a:prstGeom prst="rect">
                <a:avLst/>
              </a:prstGeom>
              <a:noFill/>
              <a:ln w="38100">
                <a:solidFill>
                  <a:srgbClr val="0000FF"/>
                </a:solidFill>
                <a:miter lim="800000"/>
                <a:headEnd/>
                <a:tailEnd/>
              </a:ln>
            </p:spPr>
            <p:txBody>
              <a:bodyPr>
                <a:spAutoFit/>
              </a:bodyPr>
              <a:lstStyle/>
              <a:p>
                <a:pPr algn="ctr">
                  <a:spcBef>
                    <a:spcPct val="50000"/>
                  </a:spcBef>
                </a:pPr>
                <a:r>
                  <a:rPr lang="en-US" dirty="0">
                    <a:solidFill>
                      <a:srgbClr val="000099"/>
                    </a:solidFill>
                  </a:rPr>
                  <a:t>Policies/ Standards</a:t>
                </a:r>
              </a:p>
            </p:txBody>
          </p:sp>
          <p:sp>
            <p:nvSpPr>
              <p:cNvPr id="157711" name="Text Box 42"/>
              <p:cNvSpPr txBox="1">
                <a:spLocks noChangeArrowheads="1"/>
              </p:cNvSpPr>
              <p:nvPr/>
            </p:nvSpPr>
            <p:spPr bwMode="auto">
              <a:xfrm>
                <a:off x="432" y="2880"/>
                <a:ext cx="1200" cy="620"/>
              </a:xfrm>
              <a:prstGeom prst="rect">
                <a:avLst/>
              </a:prstGeom>
              <a:solidFill>
                <a:srgbClr val="FFFF99"/>
              </a:solidFill>
              <a:ln w="38100">
                <a:solidFill>
                  <a:srgbClr val="008080"/>
                </a:solidFill>
                <a:miter lim="800000"/>
                <a:headEnd/>
                <a:tailEnd/>
              </a:ln>
            </p:spPr>
            <p:txBody>
              <a:bodyPr tIns="0" bIns="0">
                <a:spAutoFit/>
              </a:bodyPr>
              <a:lstStyle/>
              <a:p>
                <a:pPr algn="ctr">
                  <a:lnSpc>
                    <a:spcPct val="90000"/>
                  </a:lnSpc>
                  <a:spcBef>
                    <a:spcPct val="50000"/>
                  </a:spcBef>
                </a:pPr>
                <a:r>
                  <a:rPr lang="en-US" sz="2000" dirty="0" smtClean="0">
                    <a:solidFill>
                      <a:srgbClr val="800080"/>
                    </a:solidFill>
                  </a:rPr>
                  <a:t>Fortified Product</a:t>
                </a:r>
                <a:endParaRPr lang="en-US" sz="2000" dirty="0">
                  <a:solidFill>
                    <a:srgbClr val="800080"/>
                  </a:solidFill>
                </a:endParaRPr>
              </a:p>
              <a:p>
                <a:pPr algn="ctr">
                  <a:lnSpc>
                    <a:spcPct val="90000"/>
                  </a:lnSpc>
                  <a:spcBef>
                    <a:spcPct val="50000"/>
                  </a:spcBef>
                </a:pPr>
                <a:r>
                  <a:rPr lang="en-US" sz="2000" b="1" dirty="0">
                    <a:solidFill>
                      <a:schemeClr val="accent2"/>
                    </a:solidFill>
                  </a:rPr>
                  <a:t>(Provision)</a:t>
                </a:r>
              </a:p>
            </p:txBody>
          </p:sp>
          <p:sp>
            <p:nvSpPr>
              <p:cNvPr id="157712" name="Line 43"/>
              <p:cNvSpPr>
                <a:spLocks noChangeShapeType="1"/>
              </p:cNvSpPr>
              <p:nvPr/>
            </p:nvSpPr>
            <p:spPr bwMode="auto">
              <a:xfrm>
                <a:off x="1008" y="912"/>
                <a:ext cx="0" cy="144"/>
              </a:xfrm>
              <a:prstGeom prst="line">
                <a:avLst/>
              </a:prstGeom>
              <a:noFill/>
              <a:ln w="38100">
                <a:solidFill>
                  <a:srgbClr val="CC0000"/>
                </a:solidFill>
                <a:round/>
                <a:headEnd/>
                <a:tailEnd type="triangle" w="med" len="med"/>
              </a:ln>
            </p:spPr>
            <p:txBody>
              <a:bodyPr/>
              <a:lstStyle/>
              <a:p>
                <a:endParaRPr lang="en-US"/>
              </a:p>
            </p:txBody>
          </p:sp>
          <p:sp>
            <p:nvSpPr>
              <p:cNvPr id="157713" name="Line 44"/>
              <p:cNvSpPr>
                <a:spLocks noChangeShapeType="1"/>
              </p:cNvSpPr>
              <p:nvPr/>
            </p:nvSpPr>
            <p:spPr bwMode="auto">
              <a:xfrm>
                <a:off x="1008" y="1488"/>
                <a:ext cx="0" cy="144"/>
              </a:xfrm>
              <a:prstGeom prst="line">
                <a:avLst/>
              </a:prstGeom>
              <a:noFill/>
              <a:ln w="38100">
                <a:solidFill>
                  <a:srgbClr val="CC0000"/>
                </a:solidFill>
                <a:round/>
                <a:headEnd/>
                <a:tailEnd type="triangle" w="med" len="med"/>
              </a:ln>
            </p:spPr>
            <p:txBody>
              <a:bodyPr/>
              <a:lstStyle/>
              <a:p>
                <a:endParaRPr lang="en-US"/>
              </a:p>
            </p:txBody>
          </p:sp>
          <p:sp>
            <p:nvSpPr>
              <p:cNvPr id="157714" name="Line 47"/>
              <p:cNvSpPr>
                <a:spLocks noChangeShapeType="1"/>
              </p:cNvSpPr>
              <p:nvPr/>
            </p:nvSpPr>
            <p:spPr bwMode="auto">
              <a:xfrm>
                <a:off x="1008" y="2112"/>
                <a:ext cx="0" cy="144"/>
              </a:xfrm>
              <a:prstGeom prst="line">
                <a:avLst/>
              </a:prstGeom>
              <a:noFill/>
              <a:ln w="38100">
                <a:solidFill>
                  <a:srgbClr val="CC0000"/>
                </a:solidFill>
                <a:round/>
                <a:headEnd/>
                <a:tailEnd type="triangle" w="med" len="med"/>
              </a:ln>
            </p:spPr>
            <p:txBody>
              <a:bodyPr/>
              <a:lstStyle/>
              <a:p>
                <a:endParaRPr lang="en-US"/>
              </a:p>
            </p:txBody>
          </p:sp>
          <p:sp>
            <p:nvSpPr>
              <p:cNvPr id="157715" name="Line 48"/>
              <p:cNvSpPr>
                <a:spLocks noChangeShapeType="1"/>
              </p:cNvSpPr>
              <p:nvPr/>
            </p:nvSpPr>
            <p:spPr bwMode="auto">
              <a:xfrm>
                <a:off x="1008" y="2736"/>
                <a:ext cx="0" cy="144"/>
              </a:xfrm>
              <a:prstGeom prst="line">
                <a:avLst/>
              </a:prstGeom>
              <a:noFill/>
              <a:ln w="38100">
                <a:solidFill>
                  <a:srgbClr val="CC0000"/>
                </a:solidFill>
                <a:round/>
                <a:headEnd/>
                <a:tailEnd type="triangle" w="med" len="med"/>
              </a:ln>
            </p:spPr>
            <p:txBody>
              <a:bodyPr/>
              <a:lstStyle/>
              <a:p>
                <a:endParaRPr lang="en-US"/>
              </a:p>
            </p:txBody>
          </p:sp>
        </p:grpSp>
        <p:sp>
          <p:nvSpPr>
            <p:cNvPr id="49" name="Text Box 32"/>
            <p:cNvSpPr txBox="1">
              <a:spLocks noChangeArrowheads="1"/>
            </p:cNvSpPr>
            <p:nvPr/>
          </p:nvSpPr>
          <p:spPr bwMode="auto">
            <a:xfrm rot="-5400000">
              <a:off x="-1966913" y="2957513"/>
              <a:ext cx="4638675" cy="400050"/>
            </a:xfrm>
            <a:prstGeom prst="rect">
              <a:avLst/>
            </a:prstGeom>
            <a:solidFill>
              <a:schemeClr val="bg1"/>
            </a:solidFill>
            <a:ln w="50800">
              <a:solidFill>
                <a:srgbClr val="FF00FF"/>
              </a:solidFill>
              <a:miter lim="800000"/>
              <a:headEnd/>
              <a:tailEnd/>
            </a:ln>
          </p:spPr>
          <p:txBody>
            <a:bodyPr>
              <a:spAutoFit/>
            </a:bodyPr>
            <a:lstStyle/>
            <a:p>
              <a:pPr algn="ctr">
                <a:spcBef>
                  <a:spcPct val="50000"/>
                </a:spcBef>
              </a:pPr>
              <a:r>
                <a:rPr lang="en-US" sz="2000" dirty="0" smtClean="0">
                  <a:solidFill>
                    <a:srgbClr val="000099"/>
                  </a:solidFill>
                </a:rPr>
                <a:t>Monitoring inputs</a:t>
              </a:r>
              <a:endParaRPr lang="en-US" sz="2000" dirty="0">
                <a:solidFill>
                  <a:srgbClr val="000099"/>
                </a:solidFill>
              </a:endParaRPr>
            </a:p>
          </p:txBody>
        </p:sp>
      </p:grpSp>
      <p:grpSp>
        <p:nvGrpSpPr>
          <p:cNvPr id="8" name="Group 43"/>
          <p:cNvGrpSpPr/>
          <p:nvPr/>
        </p:nvGrpSpPr>
        <p:grpSpPr>
          <a:xfrm>
            <a:off x="6324600" y="1295400"/>
            <a:ext cx="2590800" cy="3810000"/>
            <a:chOff x="1981200" y="2133600"/>
            <a:chExt cx="2590800" cy="3810000"/>
          </a:xfrm>
        </p:grpSpPr>
        <p:sp>
          <p:nvSpPr>
            <p:cNvPr id="45" name="Text Box 33"/>
            <p:cNvSpPr txBox="1">
              <a:spLocks noChangeArrowheads="1"/>
            </p:cNvSpPr>
            <p:nvPr/>
          </p:nvSpPr>
          <p:spPr bwMode="auto">
            <a:xfrm>
              <a:off x="1981200" y="34684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TERTIARY        </a:t>
              </a:r>
              <a:r>
                <a:rPr lang="en-US" dirty="0" smtClean="0">
                  <a:solidFill>
                    <a:schemeClr val="accent2"/>
                  </a:solidFill>
                </a:rPr>
                <a:t>(Clinical signs)</a:t>
              </a:r>
              <a:endParaRPr lang="en-US" dirty="0">
                <a:solidFill>
                  <a:schemeClr val="accent2"/>
                </a:solidFill>
              </a:endParaRPr>
            </a:p>
          </p:txBody>
        </p:sp>
        <p:sp>
          <p:nvSpPr>
            <p:cNvPr id="46" name="Text Box 34"/>
            <p:cNvSpPr txBox="1">
              <a:spLocks noChangeArrowheads="1"/>
            </p:cNvSpPr>
            <p:nvPr/>
          </p:nvSpPr>
          <p:spPr bwMode="auto">
            <a:xfrm>
              <a:off x="1981200" y="43828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SECONDARY </a:t>
              </a:r>
              <a:r>
                <a:rPr lang="en-US" dirty="0" smtClean="0">
                  <a:solidFill>
                    <a:schemeClr val="accent2"/>
                  </a:solidFill>
                </a:rPr>
                <a:t>(</a:t>
              </a:r>
              <a:r>
                <a:rPr lang="en-US" dirty="0">
                  <a:solidFill>
                    <a:schemeClr val="accent2"/>
                  </a:solidFill>
                </a:rPr>
                <a:t>Metabolic biomarker)</a:t>
              </a:r>
            </a:p>
          </p:txBody>
        </p:sp>
        <p:sp>
          <p:nvSpPr>
            <p:cNvPr id="47" name="Text Box 35"/>
            <p:cNvSpPr txBox="1">
              <a:spLocks noChangeArrowheads="1"/>
            </p:cNvSpPr>
            <p:nvPr/>
          </p:nvSpPr>
          <p:spPr bwMode="auto">
            <a:xfrm>
              <a:off x="1981200" y="5297269"/>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PRIMARY          </a:t>
              </a:r>
              <a:r>
                <a:rPr lang="en-US" dirty="0" smtClean="0">
                  <a:solidFill>
                    <a:schemeClr val="accent2"/>
                  </a:solidFill>
                </a:rPr>
                <a:t>(Biomarkers of intake</a:t>
              </a:r>
              <a:r>
                <a:rPr lang="en-US" dirty="0">
                  <a:solidFill>
                    <a:schemeClr val="accent2"/>
                  </a:solidFill>
                </a:rPr>
                <a:t>)</a:t>
              </a:r>
            </a:p>
          </p:txBody>
        </p:sp>
        <p:sp>
          <p:nvSpPr>
            <p:cNvPr id="48" name="Text Box 33"/>
            <p:cNvSpPr txBox="1">
              <a:spLocks noChangeArrowheads="1"/>
            </p:cNvSpPr>
            <p:nvPr/>
          </p:nvSpPr>
          <p:spPr bwMode="auto">
            <a:xfrm>
              <a:off x="1981200" y="2133600"/>
              <a:ext cx="2590800" cy="646331"/>
            </a:xfrm>
            <a:prstGeom prst="rect">
              <a:avLst/>
            </a:prstGeom>
            <a:noFill/>
            <a:ln w="38100">
              <a:solidFill>
                <a:srgbClr val="008080"/>
              </a:solidFill>
              <a:miter lim="800000"/>
              <a:headEnd/>
              <a:tailEnd/>
            </a:ln>
          </p:spPr>
          <p:txBody>
            <a:bodyPr>
              <a:spAutoFit/>
            </a:bodyPr>
            <a:lstStyle/>
            <a:p>
              <a:pPr algn="ctr">
                <a:spcBef>
                  <a:spcPct val="50000"/>
                </a:spcBef>
              </a:pPr>
              <a:r>
                <a:rPr lang="en-US" b="1" dirty="0" smtClean="0">
                  <a:solidFill>
                    <a:srgbClr val="800080"/>
                  </a:solidFill>
                </a:rPr>
                <a:t>QUATERNARY        </a:t>
              </a:r>
              <a:r>
                <a:rPr lang="en-US" dirty="0" smtClean="0">
                  <a:solidFill>
                    <a:schemeClr val="accent2"/>
                  </a:solidFill>
                </a:rPr>
                <a:t>(Functional signs)</a:t>
              </a:r>
              <a:endParaRPr lang="en-US" dirty="0">
                <a:solidFill>
                  <a:schemeClr val="accent2"/>
                </a:solidFill>
              </a:endParaRPr>
            </a:p>
          </p:txBody>
        </p:sp>
        <p:cxnSp>
          <p:nvCxnSpPr>
            <p:cNvPr id="51" name="Straight Arrow Connector 50"/>
            <p:cNvCxnSpPr/>
            <p:nvPr/>
          </p:nvCxnSpPr>
          <p:spPr>
            <a:xfrm rot="5400000" flipH="1" flipV="1">
              <a:off x="2971006" y="3124200"/>
              <a:ext cx="610394"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3162300" y="42283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flipH="1" flipV="1">
              <a:off x="3162300" y="5142706"/>
              <a:ext cx="227806" cy="79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50" name="Text Box 32"/>
          <p:cNvSpPr txBox="1">
            <a:spLocks noChangeArrowheads="1"/>
          </p:cNvSpPr>
          <p:nvPr/>
        </p:nvSpPr>
        <p:spPr bwMode="auto">
          <a:xfrm>
            <a:off x="6324600" y="819090"/>
            <a:ext cx="2667000" cy="400110"/>
          </a:xfrm>
          <a:prstGeom prst="rect">
            <a:avLst/>
          </a:prstGeom>
          <a:solidFill>
            <a:schemeClr val="bg1"/>
          </a:solidFill>
          <a:ln w="50800">
            <a:solidFill>
              <a:srgbClr val="FF00FF"/>
            </a:solidFill>
            <a:miter lim="800000"/>
            <a:headEnd/>
            <a:tailEnd/>
          </a:ln>
        </p:spPr>
        <p:txBody>
          <a:bodyPr wrap="square">
            <a:spAutoFit/>
          </a:bodyPr>
          <a:lstStyle/>
          <a:p>
            <a:pPr algn="ctr">
              <a:spcBef>
                <a:spcPct val="50000"/>
              </a:spcBef>
            </a:pPr>
            <a:r>
              <a:rPr lang="en-US" sz="2000" dirty="0" smtClean="0">
                <a:solidFill>
                  <a:srgbClr val="000099"/>
                </a:solidFill>
              </a:rPr>
              <a:t>Evaluating outcomes</a:t>
            </a:r>
            <a:endParaRPr lang="en-US" sz="2000" dirty="0">
              <a:solidFill>
                <a:srgbClr val="000099"/>
              </a:solidFill>
            </a:endParaRPr>
          </a:p>
        </p:txBody>
      </p:sp>
      <p:grpSp>
        <p:nvGrpSpPr>
          <p:cNvPr id="56" name="Group 55"/>
          <p:cNvGrpSpPr/>
          <p:nvPr/>
        </p:nvGrpSpPr>
        <p:grpSpPr>
          <a:xfrm>
            <a:off x="3124200" y="5105400"/>
            <a:ext cx="2819400" cy="457200"/>
            <a:chOff x="2743200" y="4343400"/>
            <a:chExt cx="2819400" cy="457200"/>
          </a:xfrm>
        </p:grpSpPr>
        <p:cxnSp>
          <p:nvCxnSpPr>
            <p:cNvPr id="57" name="Straight Arrow Connector 56"/>
            <p:cNvCxnSpPr/>
            <p:nvPr/>
          </p:nvCxnSpPr>
          <p:spPr>
            <a:xfrm rot="16200000" flipH="1">
              <a:off x="2743200" y="4419600"/>
              <a:ext cx="38100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5400000">
              <a:off x="5143500" y="4381500"/>
              <a:ext cx="45720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24" name="Rectangle 20"/>
          <p:cNvSpPr>
            <a:spLocks noChangeArrowheads="1"/>
          </p:cNvSpPr>
          <p:nvPr/>
        </p:nvSpPr>
        <p:spPr bwMode="auto">
          <a:xfrm>
            <a:off x="0" y="0"/>
            <a:ext cx="9144000" cy="762000"/>
          </a:xfrm>
          <a:prstGeom prst="rect">
            <a:avLst/>
          </a:prstGeom>
          <a:gradFill rotWithShape="1">
            <a:gsLst>
              <a:gs pos="0">
                <a:srgbClr val="2F42F3"/>
              </a:gs>
              <a:gs pos="100000">
                <a:srgbClr val="2F42F3">
                  <a:gamma/>
                  <a:shade val="46275"/>
                  <a:invGamma/>
                </a:srgbClr>
              </a:gs>
            </a:gsLst>
            <a:lin ang="0" scaled="1"/>
          </a:gradFill>
          <a:ln w="9525">
            <a:solidFill>
              <a:schemeClr val="tx1"/>
            </a:solidFill>
            <a:miter lim="800000"/>
            <a:headEnd/>
            <a:tailEnd/>
          </a:ln>
          <a:effectLst/>
        </p:spPr>
        <p:txBody>
          <a:bodyPr wrap="none" anchor="ctr"/>
          <a:lstStyle/>
          <a:p>
            <a:pPr algn="ctr"/>
            <a:r>
              <a:rPr lang="en-US" sz="4400" dirty="0" smtClean="0">
                <a:solidFill>
                  <a:srgbClr val="FFFF99"/>
                </a:solidFill>
              </a:rPr>
              <a:t>Predicting micronutrient deficiencies</a:t>
            </a:r>
            <a:endParaRPr lang="en-US" sz="4400" dirty="0">
              <a:solidFill>
                <a:srgbClr val="FFFF99"/>
              </a:solidFill>
            </a:endParaRPr>
          </a:p>
        </p:txBody>
      </p:sp>
      <p:sp>
        <p:nvSpPr>
          <p:cNvPr id="354325" name="Line 21"/>
          <p:cNvSpPr>
            <a:spLocks noChangeShapeType="1"/>
          </p:cNvSpPr>
          <p:nvPr/>
        </p:nvSpPr>
        <p:spPr bwMode="auto">
          <a:xfrm>
            <a:off x="0" y="762000"/>
            <a:ext cx="9144000" cy="0"/>
          </a:xfrm>
          <a:prstGeom prst="line">
            <a:avLst/>
          </a:prstGeom>
          <a:noFill/>
          <a:ln w="101600">
            <a:solidFill>
              <a:srgbClr val="FF9900"/>
            </a:solidFill>
            <a:round/>
            <a:headEnd/>
            <a:tailEnd/>
          </a:ln>
          <a:effectLst/>
        </p:spPr>
        <p:txBody>
          <a:bodyPr/>
          <a:lstStyle/>
          <a:p>
            <a:endParaRPr lang="en-US"/>
          </a:p>
        </p:txBody>
      </p:sp>
      <p:graphicFrame>
        <p:nvGraphicFramePr>
          <p:cNvPr id="6" name="Group 2"/>
          <p:cNvGraphicFramePr>
            <a:graphicFrameLocks/>
          </p:cNvGraphicFramePr>
          <p:nvPr/>
        </p:nvGraphicFramePr>
        <p:xfrm>
          <a:off x="4648200" y="990600"/>
          <a:ext cx="4343400" cy="5160560"/>
        </p:xfrm>
        <a:graphic>
          <a:graphicData uri="http://schemas.openxmlformats.org/drawingml/2006/table">
            <a:tbl>
              <a:tblPr/>
              <a:tblGrid>
                <a:gridCol w="2667000"/>
                <a:gridCol w="1676400"/>
              </a:tblGrid>
              <a:tr h="1024318">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low in fresh fruits and vegetables</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76200"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err="1" smtClean="0">
                          <a:ln>
                            <a:noFill/>
                          </a:ln>
                          <a:solidFill>
                            <a:srgbClr val="0000FF"/>
                          </a:solidFill>
                          <a:effectLst/>
                          <a:latin typeface="Arial" charset="0"/>
                        </a:rPr>
                        <a:t>Vit</a:t>
                      </a:r>
                      <a:r>
                        <a:rPr kumimoji="0" lang="en-US" sz="2400" b="0" i="0" u="none" strike="noStrike" cap="none" normalizeH="0" baseline="0" dirty="0" smtClean="0">
                          <a:ln>
                            <a:noFill/>
                          </a:ln>
                          <a:solidFill>
                            <a:srgbClr val="0000FF"/>
                          </a:solidFill>
                          <a:effectLst/>
                          <a:latin typeface="Arial" charset="0"/>
                        </a:rPr>
                        <a:t>. </a:t>
                      </a:r>
                      <a:r>
                        <a:rPr kumimoji="0" lang="en-US" sz="2400" b="0" i="0" u="none" strike="noStrike" cap="none" normalizeH="0" baseline="0" dirty="0" smtClean="0">
                          <a:ln>
                            <a:noFill/>
                          </a:ln>
                          <a:solidFill>
                            <a:srgbClr val="0000FF"/>
                          </a:solidFill>
                          <a:effectLst/>
                          <a:latin typeface="Arial" charset="0"/>
                        </a:rPr>
                        <a:t>C, </a:t>
                      </a:r>
                      <a:r>
                        <a:rPr kumimoji="0" lang="en-US" sz="2400" b="0" i="0" u="none" strike="noStrike" cap="none" normalizeH="0" baseline="0" dirty="0" smtClean="0">
                          <a:ln>
                            <a:noFill/>
                          </a:ln>
                          <a:solidFill>
                            <a:srgbClr val="0000FF"/>
                          </a:solidFill>
                          <a:effectLst/>
                          <a:latin typeface="Arial" charset="0"/>
                          <a:sym typeface="Symbol"/>
                        </a:rPr>
                        <a:t>-carotene</a:t>
                      </a:r>
                      <a:endParaRPr kumimoji="0" lang="en-US" sz="2400" b="0" i="0" u="none" strike="noStrike" cap="none" normalizeH="0" baseline="0" dirty="0" smtClean="0">
                        <a:ln>
                          <a:noFill/>
                        </a:ln>
                        <a:solidFill>
                          <a:srgbClr val="0000FF"/>
                        </a:solidFill>
                        <a:effectLst/>
                        <a:latin typeface="Arial" charset="0"/>
                      </a:endParaRP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76200"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24968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low in seeds and vegetable oils</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err="1" smtClean="0">
                          <a:ln>
                            <a:noFill/>
                          </a:ln>
                          <a:solidFill>
                            <a:srgbClr val="0000FF"/>
                          </a:solidFill>
                          <a:effectLst/>
                          <a:latin typeface="Arial" charset="0"/>
                        </a:rPr>
                        <a:t>Vit</a:t>
                      </a:r>
                      <a:r>
                        <a:rPr kumimoji="0" lang="en-US" sz="2400" b="0" i="0" u="none" strike="noStrike" cap="none" normalizeH="0" baseline="0" dirty="0" smtClean="0">
                          <a:ln>
                            <a:noFill/>
                          </a:ln>
                          <a:solidFill>
                            <a:srgbClr val="0000FF"/>
                          </a:solidFill>
                          <a:effectLst/>
                          <a:latin typeface="Arial" charset="0"/>
                        </a:rPr>
                        <a:t>. E</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36108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low </a:t>
                      </a:r>
                      <a:r>
                        <a:rPr kumimoji="0" lang="en-US" sz="2400" b="0" i="0" u="none" strike="noStrike" cap="none" normalizeH="0" baseline="0" dirty="0" smtClean="0">
                          <a:ln>
                            <a:noFill/>
                          </a:ln>
                          <a:solidFill>
                            <a:srgbClr val="800080"/>
                          </a:solidFill>
                          <a:effectLst/>
                          <a:latin typeface="Arial" charset="0"/>
                        </a:rPr>
                        <a:t>in eggs </a:t>
                      </a:r>
                      <a:r>
                        <a:rPr kumimoji="0" lang="en-US" sz="2400" b="0" i="0" u="none" strike="noStrike" cap="none" normalizeH="0" baseline="0" dirty="0" smtClean="0">
                          <a:ln>
                            <a:noFill/>
                          </a:ln>
                          <a:solidFill>
                            <a:srgbClr val="800080"/>
                          </a:solidFill>
                          <a:effectLst/>
                          <a:latin typeface="Arial" charset="0"/>
                        </a:rPr>
                        <a:t>and milk</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err="1" smtClean="0">
                          <a:ln>
                            <a:noFill/>
                          </a:ln>
                          <a:solidFill>
                            <a:srgbClr val="0000FF"/>
                          </a:solidFill>
                          <a:effectLst/>
                          <a:latin typeface="Arial" charset="0"/>
                        </a:rPr>
                        <a:t>Vit</a:t>
                      </a:r>
                      <a:r>
                        <a:rPr kumimoji="0" lang="en-US" sz="2400" b="0" i="0" u="none" strike="noStrike" cap="none" normalizeH="0" baseline="0" dirty="0" smtClean="0">
                          <a:ln>
                            <a:noFill/>
                          </a:ln>
                          <a:solidFill>
                            <a:srgbClr val="0000FF"/>
                          </a:solidFill>
                          <a:effectLst/>
                          <a:latin typeface="Arial" charset="0"/>
                        </a:rPr>
                        <a:t>. A, </a:t>
                      </a:r>
                      <a:r>
                        <a:rPr kumimoji="0" lang="en-US" sz="2400" b="0" i="0" u="none" strike="noStrike" cap="none" normalizeH="0" baseline="0" dirty="0" smtClean="0">
                          <a:ln>
                            <a:noFill/>
                          </a:ln>
                          <a:solidFill>
                            <a:srgbClr val="0000FF"/>
                          </a:solidFill>
                          <a:effectLst/>
                          <a:latin typeface="Arial" charset="0"/>
                        </a:rPr>
                        <a:t>B-2, B-12, calcium</a:t>
                      </a:r>
                      <a:endParaRPr kumimoji="0" lang="en-US" sz="2400" b="0" i="0" u="none" strike="noStrike" cap="none" normalizeH="0" baseline="0" dirty="0" smtClean="0">
                        <a:ln>
                          <a:noFill/>
                        </a:ln>
                        <a:solidFill>
                          <a:srgbClr val="0000FF"/>
                        </a:solidFill>
                        <a:effectLst/>
                        <a:latin typeface="Arial" charset="0"/>
                      </a:endParaRP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36108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Living in high latitudes, o covering the body</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76200"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err="1" smtClean="0">
                          <a:ln>
                            <a:noFill/>
                          </a:ln>
                          <a:solidFill>
                            <a:srgbClr val="0000FF"/>
                          </a:solidFill>
                          <a:effectLst/>
                          <a:latin typeface="Arial" charset="0"/>
                        </a:rPr>
                        <a:t>Vit</a:t>
                      </a:r>
                      <a:r>
                        <a:rPr kumimoji="0" lang="en-US" sz="2400" b="0" i="0" u="none" strike="noStrike" cap="none" normalizeH="0" baseline="0" dirty="0" smtClean="0">
                          <a:ln>
                            <a:noFill/>
                          </a:ln>
                          <a:solidFill>
                            <a:srgbClr val="0000FF"/>
                          </a:solidFill>
                          <a:effectLst/>
                          <a:latin typeface="Arial" charset="0"/>
                        </a:rPr>
                        <a:t>. D</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76200"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bl>
          </a:graphicData>
        </a:graphic>
      </p:graphicFrame>
      <p:graphicFrame>
        <p:nvGraphicFramePr>
          <p:cNvPr id="7" name="Group 2"/>
          <p:cNvGraphicFramePr>
            <a:graphicFrameLocks/>
          </p:cNvGraphicFramePr>
          <p:nvPr/>
        </p:nvGraphicFramePr>
        <p:xfrm>
          <a:off x="228600" y="990600"/>
          <a:ext cx="4267200" cy="5160560"/>
        </p:xfrm>
        <a:graphic>
          <a:graphicData uri="http://schemas.openxmlformats.org/drawingml/2006/table">
            <a:tbl>
              <a:tblPr/>
              <a:tblGrid>
                <a:gridCol w="2819400"/>
                <a:gridCol w="1447800"/>
              </a:tblGrid>
              <a:tr h="121920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low in marine fish</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76200"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0000FF"/>
                          </a:solidFill>
                          <a:effectLst/>
                          <a:latin typeface="Arial" charset="0"/>
                        </a:rPr>
                        <a:t>Iodine</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76200"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21920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depending on cereals</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0000FF"/>
                          </a:solidFill>
                          <a:effectLst/>
                          <a:latin typeface="Arial" charset="0"/>
                        </a:rPr>
                        <a:t>Iron, zinc</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36108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800080"/>
                          </a:solidFill>
                          <a:effectLst/>
                          <a:latin typeface="Arial" charset="0"/>
                        </a:rPr>
                        <a:t>Diet depending on </a:t>
                      </a:r>
                      <a:r>
                        <a:rPr kumimoji="0" lang="en-US" sz="2400" b="0" i="0" u="none" strike="noStrike" cap="none" normalizeH="0" baseline="0" dirty="0" smtClean="0">
                          <a:ln>
                            <a:noFill/>
                          </a:ln>
                          <a:solidFill>
                            <a:srgbClr val="800080"/>
                          </a:solidFill>
                          <a:effectLst/>
                          <a:latin typeface="Arial" charset="0"/>
                        </a:rPr>
                        <a:t>sugar, oil and refined </a:t>
                      </a:r>
                      <a:r>
                        <a:rPr kumimoji="0" lang="en-US" sz="2400" b="0" i="0" u="none" strike="noStrike" cap="none" normalizeH="0" baseline="0" dirty="0" smtClean="0">
                          <a:ln>
                            <a:noFill/>
                          </a:ln>
                          <a:solidFill>
                            <a:srgbClr val="800080"/>
                          </a:solidFill>
                          <a:effectLst/>
                          <a:latin typeface="Arial" charset="0"/>
                        </a:rPr>
                        <a:t>cereals</a:t>
                      </a: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0000FF"/>
                          </a:solidFill>
                          <a:effectLst/>
                          <a:latin typeface="Arial" charset="0"/>
                        </a:rPr>
                        <a:t>B-1, niacin, </a:t>
                      </a:r>
                    </a:p>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0000FF"/>
                          </a:solidFill>
                          <a:effectLst/>
                          <a:latin typeface="Arial" charset="0"/>
                        </a:rPr>
                        <a:t>B-6</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28575"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r h="1361080">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defRPr/>
                      </a:pPr>
                      <a:r>
                        <a:rPr kumimoji="0" lang="en-US" sz="2400" b="0" i="0" u="none" strike="noStrike" cap="none" normalizeH="0" baseline="0" dirty="0" smtClean="0">
                          <a:ln>
                            <a:noFill/>
                          </a:ln>
                          <a:solidFill>
                            <a:srgbClr val="800080"/>
                          </a:solidFill>
                          <a:effectLst/>
                          <a:latin typeface="Arial" charset="0"/>
                        </a:rPr>
                        <a:t>Diet low in pulses (beans, lentils, peas</a:t>
                      </a:r>
                      <a:r>
                        <a:rPr kumimoji="0" lang="en-US" sz="2400" b="0" i="0" u="none" strike="noStrike" cap="none" normalizeH="0" baseline="0" dirty="0" smtClean="0">
                          <a:ln>
                            <a:noFill/>
                          </a:ln>
                          <a:solidFill>
                            <a:srgbClr val="800080"/>
                          </a:solidFill>
                          <a:effectLst/>
                          <a:latin typeface="Arial" charset="0"/>
                        </a:rPr>
                        <a:t>)</a:t>
                      </a:r>
                      <a:endParaRPr kumimoji="0" lang="en-US" sz="2400" b="0" i="0" u="none" strike="noStrike" cap="none" normalizeH="0" baseline="0" dirty="0" smtClean="0">
                        <a:ln>
                          <a:noFill/>
                        </a:ln>
                        <a:solidFill>
                          <a:srgbClr val="800080"/>
                        </a:solidFill>
                        <a:effectLst/>
                        <a:latin typeface="Arial" charset="0"/>
                      </a:endParaRPr>
                    </a:p>
                  </a:txBody>
                  <a:tcPr anchor="ctr" horzOverflow="overflow">
                    <a:lnL w="76200" cap="flat" cmpd="sng" algn="ctr">
                      <a:solidFill>
                        <a:schemeClr val="hlink"/>
                      </a:solidFill>
                      <a:prstDash val="solid"/>
                      <a:miter lim="800000"/>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miter lim="800000"/>
                      <a:headEnd type="none" w="med" len="med"/>
                      <a:tailEnd type="none" w="med" len="med"/>
                    </a:lnT>
                    <a:lnB w="76200"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50000"/>
                        <a:buFont typeface="Symbol" pitchFamily="18" charset="2"/>
                        <a:buNone/>
                        <a:tabLst/>
                      </a:pPr>
                      <a:r>
                        <a:rPr kumimoji="0" lang="en-US" sz="2400" b="0" i="0" u="none" strike="noStrike" cap="none" normalizeH="0" baseline="0" dirty="0" smtClean="0">
                          <a:ln>
                            <a:noFill/>
                          </a:ln>
                          <a:solidFill>
                            <a:srgbClr val="0000FF"/>
                          </a:solidFill>
                          <a:effectLst/>
                          <a:latin typeface="Arial" charset="0"/>
                        </a:rPr>
                        <a:t>Folate</a:t>
                      </a:r>
                    </a:p>
                  </a:txBody>
                  <a:tcPr anchor="ctr" horzOverflow="overflow">
                    <a:lnL w="28575" cap="flat" cmpd="sng" algn="ctr">
                      <a:solidFill>
                        <a:schemeClr val="hlink"/>
                      </a:solidFill>
                      <a:prstDash val="solid"/>
                      <a:round/>
                      <a:headEnd type="none" w="med" len="med"/>
                      <a:tailEnd type="none" w="med" len="med"/>
                    </a:lnL>
                    <a:lnR w="76200" cap="flat" cmpd="sng" algn="ctr">
                      <a:solidFill>
                        <a:schemeClr val="hlink"/>
                      </a:solidFill>
                      <a:prstDash val="solid"/>
                      <a:miter lim="800000"/>
                      <a:headEnd type="none" w="med" len="med"/>
                      <a:tailEnd type="none" w="med" len="med"/>
                    </a:lnR>
                    <a:lnT w="28575" cap="flat" cmpd="sng" algn="ctr">
                      <a:solidFill>
                        <a:schemeClr val="hlink"/>
                      </a:solidFill>
                      <a:prstDash val="solid"/>
                      <a:miter lim="800000"/>
                      <a:headEnd type="none" w="med" len="med"/>
                      <a:tailEnd type="none" w="med" len="med"/>
                    </a:lnT>
                    <a:lnB w="76200" cap="flat" cmpd="sng" algn="ctr">
                      <a:solidFill>
                        <a:schemeClr val="hlink"/>
                      </a:solidFill>
                      <a:prstDash val="solid"/>
                      <a:miter lim="800000"/>
                      <a:headEnd type="none" w="med" len="med"/>
                      <a:tailEnd type="none" w="med" len="med"/>
                    </a:lnB>
                    <a:lnTlToBr>
                      <a:noFill/>
                    </a:lnTlToBr>
                    <a:lnBlToTr>
                      <a:noFill/>
                    </a:lnBlToTr>
                    <a:solidFill>
                      <a:schemeClr val="bg1">
                        <a:alpha val="50000"/>
                      </a:schemeClr>
                    </a:solidFill>
                  </a:tcPr>
                </a:tc>
              </a:tr>
            </a:tbl>
          </a:graphicData>
        </a:graphic>
      </p:graphicFrame>
      <p:sp>
        <p:nvSpPr>
          <p:cNvPr id="9" name="Oval 8"/>
          <p:cNvSpPr/>
          <p:nvPr/>
        </p:nvSpPr>
        <p:spPr>
          <a:xfrm>
            <a:off x="2971800" y="2514600"/>
            <a:ext cx="838200" cy="685800"/>
          </a:xfrm>
          <a:prstGeom prst="ellipse">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543800" y="4267200"/>
            <a:ext cx="1295400" cy="533400"/>
          </a:xfrm>
          <a:prstGeom prst="ellipse">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ChangeArrowheads="1"/>
          </p:cNvSpPr>
          <p:nvPr/>
        </p:nvSpPr>
        <p:spPr bwMode="auto">
          <a:xfrm>
            <a:off x="1625600" y="2960688"/>
            <a:ext cx="9144000" cy="0"/>
          </a:xfrm>
          <a:prstGeom prst="rect">
            <a:avLst/>
          </a:prstGeom>
          <a:noFill/>
          <a:ln w="9525">
            <a:noFill/>
            <a:miter lim="800000"/>
            <a:headEnd/>
            <a:tailEnd/>
          </a:ln>
          <a:effectLst/>
        </p:spPr>
        <p:txBody>
          <a:bodyPr>
            <a:spAutoFit/>
          </a:bodyPr>
          <a:lstStyle/>
          <a:p>
            <a:endParaRPr lang="en-US"/>
          </a:p>
        </p:txBody>
      </p:sp>
      <p:sp>
        <p:nvSpPr>
          <p:cNvPr id="317443" name="Rectangle 3"/>
          <p:cNvSpPr>
            <a:spLocks noChangeArrowheads="1"/>
          </p:cNvSpPr>
          <p:nvPr/>
        </p:nvSpPr>
        <p:spPr bwMode="auto">
          <a:xfrm>
            <a:off x="1588" y="3184525"/>
            <a:ext cx="9144000" cy="0"/>
          </a:xfrm>
          <a:prstGeom prst="rect">
            <a:avLst/>
          </a:prstGeom>
          <a:noFill/>
          <a:ln w="9525">
            <a:noFill/>
            <a:miter lim="800000"/>
            <a:headEnd/>
            <a:tailEnd/>
          </a:ln>
          <a:effectLst/>
        </p:spPr>
        <p:txBody>
          <a:bodyPr>
            <a:spAutoFit/>
          </a:bodyPr>
          <a:lstStyle/>
          <a:p>
            <a:endParaRPr lang="en-US"/>
          </a:p>
        </p:txBody>
      </p:sp>
      <p:grpSp>
        <p:nvGrpSpPr>
          <p:cNvPr id="2" name="Group 4"/>
          <p:cNvGrpSpPr>
            <a:grpSpLocks/>
          </p:cNvGrpSpPr>
          <p:nvPr/>
        </p:nvGrpSpPr>
        <p:grpSpPr bwMode="auto">
          <a:xfrm>
            <a:off x="1920875" y="3184525"/>
            <a:ext cx="5303838" cy="488950"/>
            <a:chOff x="0" y="0"/>
            <a:chExt cx="3341" cy="308"/>
          </a:xfrm>
        </p:grpSpPr>
        <p:sp>
          <p:nvSpPr>
            <p:cNvPr id="317445" name="Rectangle 5"/>
            <p:cNvSpPr>
              <a:spLocks noChangeArrowheads="1"/>
            </p:cNvSpPr>
            <p:nvPr/>
          </p:nvSpPr>
          <p:spPr bwMode="auto">
            <a:xfrm>
              <a:off x="0" y="0"/>
              <a:ext cx="3341" cy="0"/>
            </a:xfrm>
            <a:prstGeom prst="rect">
              <a:avLst/>
            </a:prstGeom>
            <a:noFill/>
            <a:ln w="9525">
              <a:noFill/>
              <a:miter lim="800000"/>
              <a:headEnd/>
              <a:tailEnd/>
            </a:ln>
            <a:effectLst/>
          </p:spPr>
          <p:txBody>
            <a:bodyPr>
              <a:spAutoFit/>
            </a:bodyPr>
            <a:lstStyle/>
            <a:p>
              <a:endParaRPr lang="en-US"/>
            </a:p>
          </p:txBody>
        </p:sp>
        <p:sp>
          <p:nvSpPr>
            <p:cNvPr id="317446" name="Rectangle 6"/>
            <p:cNvSpPr>
              <a:spLocks noChangeArrowheads="1"/>
            </p:cNvSpPr>
            <p:nvPr/>
          </p:nvSpPr>
          <p:spPr bwMode="auto">
            <a:xfrm>
              <a:off x="0" y="0"/>
              <a:ext cx="374" cy="308"/>
            </a:xfrm>
            <a:prstGeom prst="rect">
              <a:avLst/>
            </a:prstGeom>
            <a:noFill/>
            <a:ln w="9525">
              <a:noFill/>
              <a:miter lim="800000"/>
              <a:headEnd/>
              <a:tailEnd/>
            </a:ln>
            <a:effectLst/>
          </p:spPr>
          <p:txBody>
            <a:bodyPr/>
            <a:lstStyle/>
            <a:p>
              <a:r>
                <a:rPr lang="en-US" sz="900">
                  <a:cs typeface="Arial" charset="0"/>
                </a:rPr>
                <a:t>  </a:t>
              </a:r>
              <a:r>
                <a:rPr lang="en-US" sz="2600">
                  <a:cs typeface="Arial" charset="0"/>
                </a:rPr>
                <a:t> </a:t>
              </a:r>
              <a:r>
                <a:rPr lang="en-US" sz="900">
                  <a:cs typeface="Arial" charset="0"/>
                </a:rPr>
                <a:t>        </a:t>
              </a:r>
            </a:p>
          </p:txBody>
        </p:sp>
      </p:grpSp>
      <p:grpSp>
        <p:nvGrpSpPr>
          <p:cNvPr id="3" name="Group 7"/>
          <p:cNvGrpSpPr>
            <a:grpSpLocks/>
          </p:cNvGrpSpPr>
          <p:nvPr/>
        </p:nvGrpSpPr>
        <p:grpSpPr bwMode="auto">
          <a:xfrm>
            <a:off x="-1042988" y="-4972050"/>
            <a:ext cx="7497763" cy="0"/>
            <a:chOff x="0" y="4320"/>
            <a:chExt cx="4723" cy="0"/>
          </a:xfrm>
        </p:grpSpPr>
        <p:sp>
          <p:nvSpPr>
            <p:cNvPr id="317448" name="Rectangle 8"/>
            <p:cNvSpPr>
              <a:spLocks noChangeArrowheads="1"/>
            </p:cNvSpPr>
            <p:nvPr/>
          </p:nvSpPr>
          <p:spPr bwMode="auto">
            <a:xfrm>
              <a:off x="0" y="4320"/>
              <a:ext cx="4723" cy="0"/>
            </a:xfrm>
            <a:prstGeom prst="rect">
              <a:avLst/>
            </a:prstGeom>
            <a:solidFill>
              <a:srgbClr val="FFFFF0"/>
            </a:solidFill>
            <a:ln w="9525">
              <a:noFill/>
              <a:miter lim="800000"/>
              <a:headEnd/>
              <a:tailEnd/>
            </a:ln>
            <a:effectLst/>
          </p:spPr>
          <p:txBody>
            <a:bodyPr>
              <a:spAutoFit/>
            </a:bodyPr>
            <a:lstStyle/>
            <a:p>
              <a:endParaRPr lang="en-US"/>
            </a:p>
          </p:txBody>
        </p:sp>
        <p:sp>
          <p:nvSpPr>
            <p:cNvPr id="317449" name="Rectangle 9"/>
            <p:cNvSpPr>
              <a:spLocks noChangeArrowheads="1"/>
            </p:cNvSpPr>
            <p:nvPr/>
          </p:nvSpPr>
          <p:spPr bwMode="auto">
            <a:xfrm>
              <a:off x="0" y="4320"/>
              <a:ext cx="4723" cy="0"/>
            </a:xfrm>
            <a:prstGeom prst="rect">
              <a:avLst/>
            </a:prstGeom>
            <a:solidFill>
              <a:srgbClr val="FFFFF0"/>
            </a:solidFill>
            <a:ln w="9525">
              <a:noFill/>
              <a:miter lim="800000"/>
              <a:headEnd/>
              <a:tailEnd/>
            </a:ln>
            <a:effectLst/>
          </p:spPr>
          <p:txBody>
            <a:bodyPr>
              <a:spAutoFit/>
            </a:bodyPr>
            <a:lstStyle/>
            <a:p>
              <a:endParaRPr lang="en-US"/>
            </a:p>
          </p:txBody>
        </p:sp>
      </p:grpSp>
      <p:grpSp>
        <p:nvGrpSpPr>
          <p:cNvPr id="4" name="Group 10"/>
          <p:cNvGrpSpPr>
            <a:grpSpLocks/>
          </p:cNvGrpSpPr>
          <p:nvPr/>
        </p:nvGrpSpPr>
        <p:grpSpPr bwMode="auto">
          <a:xfrm>
            <a:off x="3886200" y="1714500"/>
            <a:ext cx="8878888" cy="0"/>
            <a:chOff x="0" y="0"/>
            <a:chExt cx="5593" cy="0"/>
          </a:xfrm>
        </p:grpSpPr>
        <p:sp>
          <p:nvSpPr>
            <p:cNvPr id="317451" name="Rectangle 11"/>
            <p:cNvSpPr>
              <a:spLocks noChangeArrowheads="1"/>
            </p:cNvSpPr>
            <p:nvPr/>
          </p:nvSpPr>
          <p:spPr bwMode="auto">
            <a:xfrm>
              <a:off x="0" y="0"/>
              <a:ext cx="5593" cy="0"/>
            </a:xfrm>
            <a:prstGeom prst="rect">
              <a:avLst/>
            </a:prstGeom>
            <a:solidFill>
              <a:srgbClr val="CCCC99"/>
            </a:solidFill>
            <a:ln w="9525">
              <a:noFill/>
              <a:miter lim="800000"/>
              <a:headEnd/>
              <a:tailEnd/>
            </a:ln>
            <a:effectLst/>
          </p:spPr>
          <p:txBody>
            <a:bodyPr/>
            <a:lstStyle/>
            <a:p>
              <a:endParaRPr lang="en-US"/>
            </a:p>
          </p:txBody>
        </p:sp>
        <p:sp>
          <p:nvSpPr>
            <p:cNvPr id="317452" name="Rectangle 12"/>
            <p:cNvSpPr>
              <a:spLocks noChangeArrowheads="1"/>
            </p:cNvSpPr>
            <p:nvPr/>
          </p:nvSpPr>
          <p:spPr bwMode="auto">
            <a:xfrm>
              <a:off x="0" y="0"/>
              <a:ext cx="5593" cy="0"/>
            </a:xfrm>
            <a:prstGeom prst="rect">
              <a:avLst/>
            </a:prstGeom>
            <a:solidFill>
              <a:srgbClr val="CCCC99"/>
            </a:solidFill>
            <a:ln w="9525">
              <a:noFill/>
              <a:miter lim="800000"/>
              <a:headEnd/>
              <a:tailEnd/>
            </a:ln>
            <a:effectLst/>
          </p:spPr>
          <p:txBody>
            <a:bodyPr>
              <a:spAutoFit/>
            </a:bodyPr>
            <a:lstStyle/>
            <a:p>
              <a:endParaRPr lang="en-US"/>
            </a:p>
          </p:txBody>
        </p:sp>
      </p:grpSp>
      <p:grpSp>
        <p:nvGrpSpPr>
          <p:cNvPr id="5" name="Group 13"/>
          <p:cNvGrpSpPr>
            <a:grpSpLocks/>
          </p:cNvGrpSpPr>
          <p:nvPr/>
        </p:nvGrpSpPr>
        <p:grpSpPr bwMode="auto">
          <a:xfrm>
            <a:off x="909875" y="819974"/>
            <a:ext cx="7624830" cy="5505670"/>
            <a:chOff x="868" y="1184"/>
            <a:chExt cx="4156" cy="3039"/>
          </a:xfrm>
        </p:grpSpPr>
        <p:graphicFrame>
          <p:nvGraphicFramePr>
            <p:cNvPr id="22" name="Object 2"/>
            <p:cNvGraphicFramePr>
              <a:graphicFrameLocks noChangeAspect="1"/>
            </p:cNvGraphicFramePr>
            <p:nvPr/>
          </p:nvGraphicFramePr>
          <p:xfrm>
            <a:off x="868" y="1194"/>
            <a:ext cx="1884" cy="133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455" name="Object 15"/>
            <p:cNvGraphicFramePr>
              <a:graphicFrameLocks noChangeAspect="1"/>
            </p:cNvGraphicFramePr>
            <p:nvPr/>
          </p:nvGraphicFramePr>
          <p:xfrm>
            <a:off x="870" y="2557"/>
            <a:ext cx="1902" cy="1439"/>
          </p:xfrm>
          <a:graphic>
            <a:graphicData uri="http://schemas.openxmlformats.org/presentationml/2006/ole">
              <p:oleObj spid="_x0000_s130051" name="Document" r:id="rId5" imgW="6255757" imgH="4782143" progId="Word.Document.8">
                <p:embed/>
              </p:oleObj>
            </a:graphicData>
          </a:graphic>
        </p:graphicFrame>
        <p:graphicFrame>
          <p:nvGraphicFramePr>
            <p:cNvPr id="317456" name="Object 16"/>
            <p:cNvGraphicFramePr>
              <a:graphicFrameLocks noChangeAspect="1"/>
            </p:cNvGraphicFramePr>
            <p:nvPr/>
          </p:nvGraphicFramePr>
          <p:xfrm>
            <a:off x="2972" y="2549"/>
            <a:ext cx="2052" cy="1674"/>
          </p:xfrm>
          <a:graphic>
            <a:graphicData uri="http://schemas.openxmlformats.org/presentationml/2006/ole">
              <p:oleObj spid="_x0000_s130052" name="Document" r:id="rId6" imgW="6155218" imgH="5344685" progId="Word.Document.8">
                <p:embed/>
              </p:oleObj>
            </a:graphicData>
          </a:graphic>
        </p:graphicFrame>
        <p:graphicFrame>
          <p:nvGraphicFramePr>
            <p:cNvPr id="23" name="Object 5"/>
            <p:cNvGraphicFramePr>
              <a:graphicFrameLocks noChangeAspect="1"/>
            </p:cNvGraphicFramePr>
            <p:nvPr/>
          </p:nvGraphicFramePr>
          <p:xfrm>
            <a:off x="3008" y="1184"/>
            <a:ext cx="2016" cy="1314"/>
          </p:xfrm>
          <a:graphic>
            <a:graphicData uri="http://schemas.openxmlformats.org/drawingml/2006/chart">
              <c:chart xmlns:c="http://schemas.openxmlformats.org/drawingml/2006/chart" xmlns:r="http://schemas.openxmlformats.org/officeDocument/2006/relationships" r:id="rId7"/>
            </a:graphicData>
          </a:graphic>
        </p:graphicFrame>
      </p:grpSp>
      <p:sp>
        <p:nvSpPr>
          <p:cNvPr id="317458" name="Text Box 18"/>
          <p:cNvSpPr txBox="1">
            <a:spLocks noChangeArrowheads="1"/>
          </p:cNvSpPr>
          <p:nvPr/>
        </p:nvSpPr>
        <p:spPr bwMode="auto">
          <a:xfrm>
            <a:off x="609600" y="5943600"/>
            <a:ext cx="5257800" cy="346249"/>
          </a:xfrm>
          <a:prstGeom prst="rect">
            <a:avLst/>
          </a:prstGeom>
          <a:solidFill>
            <a:schemeClr val="bg1"/>
          </a:solidFill>
          <a:ln w="50800" algn="ctr">
            <a:solidFill>
              <a:srgbClr val="FF6600"/>
            </a:solidFill>
            <a:miter lim="800000"/>
            <a:headEnd/>
            <a:tailEnd/>
          </a:ln>
          <a:effectLst/>
        </p:spPr>
        <p:txBody>
          <a:bodyPr wrap="square" tIns="91440">
            <a:spAutoFit/>
          </a:bodyPr>
          <a:lstStyle/>
          <a:p>
            <a:pPr>
              <a:lnSpc>
                <a:spcPct val="75000"/>
              </a:lnSpc>
              <a:spcBef>
                <a:spcPct val="50000"/>
              </a:spcBef>
            </a:pPr>
            <a:r>
              <a:rPr lang="es-GT" dirty="0"/>
              <a:t> </a:t>
            </a:r>
            <a:r>
              <a:rPr lang="en-US" dirty="0"/>
              <a:t>Milk is a good source of calcium, B-12 and B-2.</a:t>
            </a:r>
            <a:endParaRPr lang="en-US" dirty="0">
              <a:sym typeface="Symbol" pitchFamily="18" charset="2"/>
            </a:endParaRPr>
          </a:p>
        </p:txBody>
      </p:sp>
      <p:sp>
        <p:nvSpPr>
          <p:cNvPr id="317459" name="Rectangle 19"/>
          <p:cNvSpPr>
            <a:spLocks noChangeArrowheads="1"/>
          </p:cNvSpPr>
          <p:nvPr/>
        </p:nvSpPr>
        <p:spPr bwMode="auto">
          <a:xfrm>
            <a:off x="0" y="0"/>
            <a:ext cx="9144000" cy="685800"/>
          </a:xfrm>
          <a:prstGeom prst="rect">
            <a:avLst/>
          </a:prstGeom>
          <a:gradFill rotWithShape="1">
            <a:gsLst>
              <a:gs pos="0">
                <a:srgbClr val="2F42F3"/>
              </a:gs>
              <a:gs pos="100000">
                <a:srgbClr val="2F42F3">
                  <a:gamma/>
                  <a:shade val="46275"/>
                  <a:invGamma/>
                </a:srgbClr>
              </a:gs>
            </a:gsLst>
            <a:lin ang="0" scaled="1"/>
          </a:gradFill>
          <a:ln w="9525">
            <a:solidFill>
              <a:schemeClr val="tx1"/>
            </a:solidFill>
            <a:miter lim="800000"/>
            <a:headEnd/>
            <a:tailEnd/>
          </a:ln>
          <a:effectLst/>
        </p:spPr>
        <p:txBody>
          <a:bodyPr wrap="none" anchor="ctr"/>
          <a:lstStyle/>
          <a:p>
            <a:endParaRPr lang="en-US"/>
          </a:p>
        </p:txBody>
      </p:sp>
      <p:sp>
        <p:nvSpPr>
          <p:cNvPr id="317460" name="Rectangle 20"/>
          <p:cNvSpPr>
            <a:spLocks noChangeArrowheads="1"/>
          </p:cNvSpPr>
          <p:nvPr/>
        </p:nvSpPr>
        <p:spPr bwMode="auto">
          <a:xfrm>
            <a:off x="0" y="0"/>
            <a:ext cx="9144000" cy="685800"/>
          </a:xfrm>
          <a:prstGeom prst="rect">
            <a:avLst/>
          </a:prstGeom>
          <a:noFill/>
          <a:ln w="9525">
            <a:noFill/>
            <a:miter lim="800000"/>
            <a:headEnd/>
            <a:tailEnd/>
          </a:ln>
          <a:effectLst/>
        </p:spPr>
        <p:txBody>
          <a:bodyPr anchor="ctr"/>
          <a:lstStyle/>
          <a:p>
            <a:pPr algn="ctr"/>
            <a:r>
              <a:rPr lang="en-US" sz="4400" dirty="0" smtClean="0">
                <a:solidFill>
                  <a:srgbClr val="FFFF99"/>
                </a:solidFill>
              </a:rPr>
              <a:t>Impact of fortified milk in Chile</a:t>
            </a:r>
            <a:endParaRPr lang="en-US" sz="4400" dirty="0">
              <a:solidFill>
                <a:srgbClr val="FFFF99"/>
              </a:solidFill>
            </a:endParaRPr>
          </a:p>
        </p:txBody>
      </p:sp>
      <p:sp>
        <p:nvSpPr>
          <p:cNvPr id="317461" name="Line 21"/>
          <p:cNvSpPr>
            <a:spLocks noChangeShapeType="1"/>
          </p:cNvSpPr>
          <p:nvPr/>
        </p:nvSpPr>
        <p:spPr bwMode="auto">
          <a:xfrm>
            <a:off x="0" y="685800"/>
            <a:ext cx="9144000" cy="0"/>
          </a:xfrm>
          <a:prstGeom prst="line">
            <a:avLst/>
          </a:prstGeom>
          <a:noFill/>
          <a:ln w="101600">
            <a:solidFill>
              <a:srgbClr val="FF99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9441"/>
          </a:xfrm>
          <a:prstGeom prst="rect">
            <a:avLst/>
          </a:prstGeom>
        </p:spPr>
        <p:txBody>
          <a:bodyPr wrap="square">
            <a:noAutofit/>
          </a:bodyPr>
          <a:lstStyle/>
          <a:p>
            <a:pPr algn="ctr"/>
            <a:r>
              <a:rPr lang="en-US" sz="3600" dirty="0" smtClean="0">
                <a:solidFill>
                  <a:srgbClr val="FFFF99"/>
                </a:solidFill>
              </a:rPr>
              <a:t>Conclusions: </a:t>
            </a:r>
            <a:r>
              <a:rPr lang="en-US" sz="3600" dirty="0" smtClean="0">
                <a:solidFill>
                  <a:srgbClr val="FFC000"/>
                </a:solidFill>
              </a:rPr>
              <a:t>3 priorities in food fortification</a:t>
            </a:r>
            <a:endParaRPr lang="en-US" sz="3600" dirty="0">
              <a:solidFill>
                <a:srgbClr val="FFC000"/>
              </a:solidFill>
            </a:endParaRPr>
          </a:p>
        </p:txBody>
      </p:sp>
      <p:sp>
        <p:nvSpPr>
          <p:cNvPr id="6" name="TextBox 5"/>
          <p:cNvSpPr txBox="1"/>
          <p:nvPr/>
        </p:nvSpPr>
        <p:spPr>
          <a:xfrm>
            <a:off x="609600" y="768489"/>
            <a:ext cx="7848600" cy="5509200"/>
          </a:xfrm>
          <a:prstGeom prst="rect">
            <a:avLst/>
          </a:prstGeom>
          <a:noFill/>
        </p:spPr>
        <p:txBody>
          <a:bodyPr wrap="square" rtlCol="0">
            <a:spAutoFit/>
          </a:bodyPr>
          <a:lstStyle/>
          <a:p>
            <a:pPr marL="742950" indent="-742950">
              <a:buClr>
                <a:srgbClr val="FF9900"/>
              </a:buClr>
              <a:buFont typeface="+mj-lt"/>
              <a:buAutoNum type="arabicPeriod"/>
            </a:pPr>
            <a:r>
              <a:rPr lang="en-US" sz="3200" dirty="0" smtClean="0">
                <a:solidFill>
                  <a:srgbClr val="0070C0"/>
                </a:solidFill>
              </a:rPr>
              <a:t>Establish simple, reliable and permanent monitoring and evaluation systems for assessing intervention outputs and </a:t>
            </a:r>
            <a:r>
              <a:rPr lang="en-US" sz="3200" u="sng" dirty="0" smtClean="0">
                <a:solidFill>
                  <a:srgbClr val="0070C0"/>
                </a:solidFill>
              </a:rPr>
              <a:t>program* outcomes</a:t>
            </a:r>
            <a:r>
              <a:rPr lang="en-US" sz="3200" dirty="0" smtClean="0">
                <a:solidFill>
                  <a:srgbClr val="0070C0"/>
                </a:solidFill>
              </a:rPr>
              <a:t>.</a:t>
            </a:r>
          </a:p>
          <a:p>
            <a:pPr marL="742950" indent="-742950">
              <a:buClr>
                <a:srgbClr val="FF9900"/>
              </a:buClr>
              <a:buFont typeface="+mj-lt"/>
              <a:buAutoNum type="arabicPeriod"/>
            </a:pPr>
            <a:endParaRPr lang="en-US" sz="3200" dirty="0" smtClean="0">
              <a:solidFill>
                <a:srgbClr val="0070C0"/>
              </a:solidFill>
            </a:endParaRPr>
          </a:p>
          <a:p>
            <a:pPr marL="742950" indent="-742950">
              <a:buClr>
                <a:srgbClr val="FF9900"/>
              </a:buClr>
              <a:buFont typeface="+mj-lt"/>
              <a:buAutoNum type="arabicPeriod"/>
            </a:pPr>
            <a:r>
              <a:rPr lang="en-US" sz="3200" dirty="0" smtClean="0">
                <a:solidFill>
                  <a:srgbClr val="0070C0"/>
                </a:solidFill>
              </a:rPr>
              <a:t>Promote consumption of fortified milk (including in adults).</a:t>
            </a:r>
          </a:p>
          <a:p>
            <a:pPr marL="742950" indent="-742950">
              <a:buClr>
                <a:srgbClr val="FF9900"/>
              </a:buClr>
              <a:buFont typeface="+mj-lt"/>
              <a:buAutoNum type="arabicPeriod"/>
            </a:pPr>
            <a:endParaRPr lang="en-US" sz="3200" dirty="0" smtClean="0">
              <a:solidFill>
                <a:srgbClr val="0070C0"/>
              </a:solidFill>
            </a:endParaRPr>
          </a:p>
          <a:p>
            <a:pPr marL="742950" indent="-742950">
              <a:buClr>
                <a:srgbClr val="FF9900"/>
              </a:buClr>
              <a:buFont typeface="+mj-lt"/>
              <a:buAutoNum type="arabicPeriod"/>
            </a:pPr>
            <a:r>
              <a:rPr lang="en-US" sz="3200" dirty="0" smtClean="0">
                <a:solidFill>
                  <a:srgbClr val="0070C0"/>
                </a:solidFill>
              </a:rPr>
              <a:t>Use fermentation or </a:t>
            </a:r>
            <a:r>
              <a:rPr lang="en-US" sz="3200" dirty="0" err="1" smtClean="0">
                <a:solidFill>
                  <a:srgbClr val="0070C0"/>
                </a:solidFill>
              </a:rPr>
              <a:t>phytases</a:t>
            </a:r>
            <a:r>
              <a:rPr lang="en-US" sz="3200" dirty="0" smtClean="0">
                <a:solidFill>
                  <a:srgbClr val="0070C0"/>
                </a:solidFill>
              </a:rPr>
              <a:t> in cereal processing (for increasing mineral bioavailability). </a:t>
            </a:r>
            <a:endParaRPr lang="en-US" sz="3200"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6853</TotalTime>
  <Words>923</Words>
  <Application>Microsoft Office PowerPoint</Application>
  <PresentationFormat>On-screen Show (4:3)</PresentationFormat>
  <Paragraphs>115</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Default Design</vt:lpstr>
      <vt:lpstr>Microsoft Office Word 97 - 2003 Document</vt:lpstr>
      <vt:lpstr>Three Priorities in Food Fortification  Omar Dary 8-January-2011  Conference on Micronutrient Fortification of Foods: Science, Applications &amp; Management</vt:lpstr>
      <vt:lpstr>Slide 2</vt:lpstr>
      <vt:lpstr>Slide 3</vt:lpstr>
      <vt:lpstr>Slide 4</vt:lpstr>
      <vt:lpstr>Slide 5</vt:lpstr>
      <vt:lpstr>Slide 6</vt:lpstr>
      <vt:lpstr>Slide 7</vt:lpstr>
    </vt:vector>
  </TitlesOfParts>
  <Company>AED - Information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mhillenbrand</dc:creator>
  <cp:lastModifiedBy>odary</cp:lastModifiedBy>
  <cp:revision>1093</cp:revision>
  <dcterms:created xsi:type="dcterms:W3CDTF">2008-02-27T15:33:43Z</dcterms:created>
  <dcterms:modified xsi:type="dcterms:W3CDTF">2011-01-08T00:16:49Z</dcterms:modified>
</cp:coreProperties>
</file>